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128" r:id="rId1"/>
  </p:sldMasterIdLst>
  <p:notesMasterIdLst>
    <p:notesMasterId r:id="rId17"/>
  </p:notesMasterIdLst>
  <p:handoutMasterIdLst>
    <p:handoutMasterId r:id="rId18"/>
  </p:handoutMasterIdLst>
  <p:sldIdLst>
    <p:sldId id="261" r:id="rId2"/>
    <p:sldId id="340" r:id="rId3"/>
    <p:sldId id="362" r:id="rId4"/>
    <p:sldId id="345" r:id="rId5"/>
    <p:sldId id="355" r:id="rId6"/>
    <p:sldId id="356" r:id="rId7"/>
    <p:sldId id="344" r:id="rId8"/>
    <p:sldId id="357" r:id="rId9"/>
    <p:sldId id="358" r:id="rId10"/>
    <p:sldId id="353" r:id="rId11"/>
    <p:sldId id="343" r:id="rId12"/>
    <p:sldId id="342" r:id="rId13"/>
    <p:sldId id="341" r:id="rId14"/>
    <p:sldId id="346" r:id="rId15"/>
    <p:sldId id="364" r:id="rId16"/>
  </p:sldIdLst>
  <p:sldSz cx="9144000" cy="6858000" type="screen4x3"/>
  <p:notesSz cx="6794500" cy="9906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F6D40A"/>
    <a:srgbClr val="FFF9F3"/>
    <a:srgbClr val="FFCC66"/>
    <a:srgbClr val="3399FF"/>
    <a:srgbClr val="66CC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89" autoAdjust="0"/>
    <p:restoredTop sz="94807" autoAdjust="0"/>
  </p:normalViewPr>
  <p:slideViewPr>
    <p:cSldViewPr snapToGrid="0">
      <p:cViewPr varScale="1">
        <p:scale>
          <a:sx n="98" d="100"/>
          <a:sy n="98" d="100"/>
        </p:scale>
        <p:origin x="53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A43C67-0D27-4FC3-AA44-29340529BD8A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62D63AE-ED3A-4515-89D8-8404CEDAE495}">
      <dgm:prSet phldrT="[Текст]" custT="1"/>
      <dgm:spPr/>
      <dgm:t>
        <a:bodyPr/>
        <a:lstStyle/>
        <a:p>
          <a:pPr algn="ctr"/>
          <a:endParaRPr lang="ru-RU" sz="2400" dirty="0" smtClean="0"/>
        </a:p>
        <a:p>
          <a:pPr algn="ctr"/>
          <a:endParaRPr lang="ru-RU" sz="2400" dirty="0" smtClean="0"/>
        </a:p>
        <a:p>
          <a:pPr algn="ctr"/>
          <a:r>
            <a:rPr lang="ru-RU" sz="3200" dirty="0" smtClean="0"/>
            <a:t>Дачный комплекс «</a:t>
          </a:r>
          <a:r>
            <a:rPr lang="ru-RU" sz="3200" dirty="0" err="1" smtClean="0"/>
            <a:t>Рябеево</a:t>
          </a:r>
          <a:r>
            <a:rPr lang="ru-RU" sz="3200" dirty="0" smtClean="0"/>
            <a:t>»</a:t>
          </a:r>
        </a:p>
        <a:p>
          <a:pPr algn="l"/>
          <a:endParaRPr lang="ru-RU" sz="1800" dirty="0" smtClean="0"/>
        </a:p>
        <a:p>
          <a:pPr algn="l"/>
          <a:endParaRPr lang="ru-RU" sz="1800" dirty="0"/>
        </a:p>
      </dgm:t>
    </dgm:pt>
    <dgm:pt modelId="{8C69086A-8298-4A96-A747-717BD63835E7}" type="parTrans" cxnId="{E2DF8769-EF9C-4AC1-9410-8D9B323DC59C}">
      <dgm:prSet/>
      <dgm:spPr/>
      <dgm:t>
        <a:bodyPr/>
        <a:lstStyle/>
        <a:p>
          <a:endParaRPr lang="ru-RU"/>
        </a:p>
      </dgm:t>
    </dgm:pt>
    <dgm:pt modelId="{DEBD2976-FB66-4F6F-82E3-3BCF5AF6B569}" type="sibTrans" cxnId="{E2DF8769-EF9C-4AC1-9410-8D9B323DC59C}">
      <dgm:prSet/>
      <dgm:spPr/>
      <dgm:t>
        <a:bodyPr/>
        <a:lstStyle/>
        <a:p>
          <a:endParaRPr lang="ru-RU"/>
        </a:p>
      </dgm:t>
    </dgm:pt>
    <dgm:pt modelId="{1E119D3C-CDC8-493C-A0D2-EA78E022AA89}">
      <dgm:prSet phldrT="[Текст]" custT="1"/>
      <dgm:spPr/>
      <dgm:t>
        <a:bodyPr/>
        <a:lstStyle/>
        <a:p>
          <a:pPr algn="l"/>
          <a:endParaRPr lang="ru-RU" sz="1600" dirty="0"/>
        </a:p>
      </dgm:t>
    </dgm:pt>
    <dgm:pt modelId="{958626E4-FE24-4C33-A53A-3681C4209034}" type="parTrans" cxnId="{CAA0A840-73E4-47C8-A658-E6A9EA116091}">
      <dgm:prSet/>
      <dgm:spPr/>
      <dgm:t>
        <a:bodyPr/>
        <a:lstStyle/>
        <a:p>
          <a:endParaRPr lang="ru-RU"/>
        </a:p>
      </dgm:t>
    </dgm:pt>
    <dgm:pt modelId="{D26DF2A1-A34E-4256-987C-E2B53CFAFFEA}" type="sibTrans" cxnId="{CAA0A840-73E4-47C8-A658-E6A9EA116091}">
      <dgm:prSet/>
      <dgm:spPr/>
      <dgm:t>
        <a:bodyPr/>
        <a:lstStyle/>
        <a:p>
          <a:endParaRPr lang="ru-RU"/>
        </a:p>
      </dgm:t>
    </dgm:pt>
    <dgm:pt modelId="{1C7F6C90-551D-4D77-AF28-756AE1037CB0}">
      <dgm:prSet phldrT="[Текст]" custT="1"/>
      <dgm:spPr/>
      <dgm:t>
        <a:bodyPr/>
        <a:lstStyle/>
        <a:p>
          <a:pPr algn="ctr"/>
          <a:r>
            <a:rPr lang="ru-RU" sz="2400" dirty="0" smtClean="0">
              <a:latin typeface="+mn-lt"/>
            </a:rPr>
            <a:t> здание гостиницы</a:t>
          </a:r>
          <a:endParaRPr lang="ru-RU" sz="2400" dirty="0">
            <a:latin typeface="+mn-lt"/>
          </a:endParaRPr>
        </a:p>
      </dgm:t>
    </dgm:pt>
    <dgm:pt modelId="{A98F280B-60D4-4D83-9FD2-9249BAA9C421}" type="parTrans" cxnId="{E1F89C80-A90F-41ED-B0BB-44A79985E15C}">
      <dgm:prSet/>
      <dgm:spPr/>
      <dgm:t>
        <a:bodyPr/>
        <a:lstStyle/>
        <a:p>
          <a:endParaRPr lang="ru-RU"/>
        </a:p>
      </dgm:t>
    </dgm:pt>
    <dgm:pt modelId="{EFC8FC5E-FFF7-422B-9180-CC061708C5D4}" type="sibTrans" cxnId="{E1F89C80-A90F-41ED-B0BB-44A79985E15C}">
      <dgm:prSet/>
      <dgm:spPr/>
      <dgm:t>
        <a:bodyPr/>
        <a:lstStyle/>
        <a:p>
          <a:endParaRPr lang="ru-RU"/>
        </a:p>
      </dgm:t>
    </dgm:pt>
    <dgm:pt modelId="{1AC045A6-4E76-43D2-89CA-D7FB7F8404AF}">
      <dgm:prSet phldrT="[Текст]" custT="1"/>
      <dgm:spPr/>
      <dgm:t>
        <a:bodyPr/>
        <a:lstStyle/>
        <a:p>
          <a:pPr algn="ctr"/>
          <a:r>
            <a:rPr lang="ru-RU" sz="2400" dirty="0" smtClean="0">
              <a:latin typeface="+mn-lt"/>
            </a:rPr>
            <a:t> дачи в количестве 8 единиц</a:t>
          </a:r>
          <a:endParaRPr lang="ru-RU" sz="2400" dirty="0">
            <a:latin typeface="+mn-lt"/>
          </a:endParaRPr>
        </a:p>
      </dgm:t>
    </dgm:pt>
    <dgm:pt modelId="{8DBEFD9E-29F7-4E8F-8496-A403A17BD275}" type="parTrans" cxnId="{6CA3285B-A9B6-4052-9F85-19D380CC46E0}">
      <dgm:prSet/>
      <dgm:spPr/>
      <dgm:t>
        <a:bodyPr/>
        <a:lstStyle/>
        <a:p>
          <a:endParaRPr lang="ru-RU"/>
        </a:p>
      </dgm:t>
    </dgm:pt>
    <dgm:pt modelId="{26280C05-88FE-4782-BB40-B01CDBDD3DF0}" type="sibTrans" cxnId="{6CA3285B-A9B6-4052-9F85-19D380CC46E0}">
      <dgm:prSet/>
      <dgm:spPr/>
      <dgm:t>
        <a:bodyPr/>
        <a:lstStyle/>
        <a:p>
          <a:endParaRPr lang="ru-RU"/>
        </a:p>
      </dgm:t>
    </dgm:pt>
    <dgm:pt modelId="{DC855316-94E8-4CC1-AA9E-DB99D2A16544}">
      <dgm:prSet phldrT="[Текст]" custT="1"/>
      <dgm:spPr/>
      <dgm:t>
        <a:bodyPr/>
        <a:lstStyle/>
        <a:p>
          <a:pPr algn="ctr"/>
          <a:r>
            <a:rPr lang="ru-RU" sz="2400" dirty="0" smtClean="0">
              <a:latin typeface="+mn-lt"/>
            </a:rPr>
            <a:t> 6 объектов недвижимого имущества (хозяйственные постройки)</a:t>
          </a:r>
          <a:endParaRPr lang="ru-RU" sz="2400" dirty="0">
            <a:latin typeface="+mn-lt"/>
          </a:endParaRPr>
        </a:p>
      </dgm:t>
    </dgm:pt>
    <dgm:pt modelId="{23D85E77-4B79-4F8E-A60A-EC2D1D923BD4}" type="parTrans" cxnId="{29B75DD7-2A5D-4517-B79F-96A919C4CBD8}">
      <dgm:prSet/>
      <dgm:spPr/>
      <dgm:t>
        <a:bodyPr/>
        <a:lstStyle/>
        <a:p>
          <a:endParaRPr lang="ru-RU"/>
        </a:p>
      </dgm:t>
    </dgm:pt>
    <dgm:pt modelId="{A2AD2F19-D93D-419E-B10D-AB6A12677CF9}" type="sibTrans" cxnId="{29B75DD7-2A5D-4517-B79F-96A919C4CBD8}">
      <dgm:prSet/>
      <dgm:spPr/>
      <dgm:t>
        <a:bodyPr/>
        <a:lstStyle/>
        <a:p>
          <a:endParaRPr lang="ru-RU"/>
        </a:p>
      </dgm:t>
    </dgm:pt>
    <dgm:pt modelId="{0FCAEFFC-0F44-421A-BC7D-F4801E2740C7}">
      <dgm:prSet phldrT="[Текст]" custT="1"/>
      <dgm:spPr/>
      <dgm:t>
        <a:bodyPr/>
        <a:lstStyle/>
        <a:p>
          <a:pPr algn="ctr"/>
          <a:r>
            <a:rPr lang="ru-RU" sz="2400" dirty="0" smtClean="0">
              <a:latin typeface="+mn-lt"/>
            </a:rPr>
            <a:t>земельный участок, площадь 16.9 га</a:t>
          </a:r>
          <a:endParaRPr lang="ru-RU" sz="2400" dirty="0">
            <a:latin typeface="+mn-lt"/>
          </a:endParaRPr>
        </a:p>
      </dgm:t>
    </dgm:pt>
    <dgm:pt modelId="{04E9A6A1-55C2-403E-AE66-627157B52164}" type="sibTrans" cxnId="{270CC283-15DA-4855-AC4C-FDAC71D343E5}">
      <dgm:prSet/>
      <dgm:spPr/>
      <dgm:t>
        <a:bodyPr/>
        <a:lstStyle/>
        <a:p>
          <a:endParaRPr lang="ru-RU"/>
        </a:p>
      </dgm:t>
    </dgm:pt>
    <dgm:pt modelId="{793C02BC-5241-4D18-951E-80526EA2EDC1}" type="parTrans" cxnId="{270CC283-15DA-4855-AC4C-FDAC71D343E5}">
      <dgm:prSet/>
      <dgm:spPr/>
      <dgm:t>
        <a:bodyPr/>
        <a:lstStyle/>
        <a:p>
          <a:endParaRPr lang="ru-RU"/>
        </a:p>
      </dgm:t>
    </dgm:pt>
    <dgm:pt modelId="{99B28039-59AD-4726-8BD6-0CA0E5AF5ECF}">
      <dgm:prSet phldrT="[Текст]" custT="1"/>
      <dgm:spPr/>
      <dgm:t>
        <a:bodyPr/>
        <a:lstStyle/>
        <a:p>
          <a:pPr algn="l"/>
          <a:endParaRPr lang="ru-RU" sz="1600" dirty="0"/>
        </a:p>
      </dgm:t>
    </dgm:pt>
    <dgm:pt modelId="{668710A4-9C16-4A99-A6A7-C8D9B46C2C3F}" type="parTrans" cxnId="{A5E3E0CF-B632-435E-A60C-CF8DA0108E27}">
      <dgm:prSet/>
      <dgm:spPr/>
    </dgm:pt>
    <dgm:pt modelId="{94BE94D1-335A-40B1-BBAC-AB095ED4A778}" type="sibTrans" cxnId="{A5E3E0CF-B632-435E-A60C-CF8DA0108E27}">
      <dgm:prSet/>
      <dgm:spPr/>
    </dgm:pt>
    <dgm:pt modelId="{E83225C4-3249-4825-8C37-BB08A56F3BFF}">
      <dgm:prSet phldrT="[Текст]" custT="1"/>
      <dgm:spPr/>
      <dgm:t>
        <a:bodyPr/>
        <a:lstStyle/>
        <a:p>
          <a:pPr algn="ctr"/>
          <a:endParaRPr lang="ru-RU" sz="2400" dirty="0">
            <a:latin typeface="+mn-lt"/>
          </a:endParaRPr>
        </a:p>
      </dgm:t>
    </dgm:pt>
    <dgm:pt modelId="{FD8DF174-7301-4B4F-8594-03178658D2F0}" type="parTrans" cxnId="{1B4B3CAD-C596-4752-9734-29072F753975}">
      <dgm:prSet/>
      <dgm:spPr/>
    </dgm:pt>
    <dgm:pt modelId="{CB75D7F7-C9D2-444F-9F9E-1410AD9A19BE}" type="sibTrans" cxnId="{1B4B3CAD-C596-4752-9734-29072F753975}">
      <dgm:prSet/>
      <dgm:spPr/>
    </dgm:pt>
    <dgm:pt modelId="{D1A9F048-DADD-46CE-96D7-294EB25482FD}">
      <dgm:prSet phldrT="[Текст]" custT="1"/>
      <dgm:spPr/>
      <dgm:t>
        <a:bodyPr/>
        <a:lstStyle/>
        <a:p>
          <a:pPr algn="ctr"/>
          <a:endParaRPr lang="ru-RU" sz="2400" dirty="0">
            <a:latin typeface="+mn-lt"/>
          </a:endParaRPr>
        </a:p>
      </dgm:t>
    </dgm:pt>
    <dgm:pt modelId="{E527FC63-76D9-46E4-86C4-9D5330205A6E}" type="parTrans" cxnId="{CF22DA69-7485-4F4E-A5F9-F33D9CBB16F7}">
      <dgm:prSet/>
      <dgm:spPr/>
    </dgm:pt>
    <dgm:pt modelId="{AC33D7B9-8FCA-4D60-92EF-514FBD1D0E92}" type="sibTrans" cxnId="{CF22DA69-7485-4F4E-A5F9-F33D9CBB16F7}">
      <dgm:prSet/>
      <dgm:spPr/>
    </dgm:pt>
    <dgm:pt modelId="{B9E6A01B-64A0-467D-A7EE-C2515D66DABB}">
      <dgm:prSet phldrT="[Текст]" custT="1"/>
      <dgm:spPr/>
      <dgm:t>
        <a:bodyPr/>
        <a:lstStyle/>
        <a:p>
          <a:pPr algn="ctr"/>
          <a:endParaRPr lang="ru-RU" sz="2400" dirty="0">
            <a:latin typeface="+mn-lt"/>
          </a:endParaRPr>
        </a:p>
      </dgm:t>
    </dgm:pt>
    <dgm:pt modelId="{4D76241A-85DB-4F91-9698-279D52FB1ED5}" type="parTrans" cxnId="{9E827EB4-8D12-47A7-9C2B-A3198EF888F2}">
      <dgm:prSet/>
      <dgm:spPr/>
    </dgm:pt>
    <dgm:pt modelId="{640BDA14-66BC-4DF9-A32B-9CFD64DCEFB1}" type="sibTrans" cxnId="{9E827EB4-8D12-47A7-9C2B-A3198EF888F2}">
      <dgm:prSet/>
      <dgm:spPr/>
    </dgm:pt>
    <dgm:pt modelId="{2C66089C-8B15-41EF-8999-C2948AB1910F}" type="pres">
      <dgm:prSet presAssocID="{92A43C67-0D27-4FC3-AA44-29340529BD8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85D8DBA6-E518-4FAA-9C6C-B5DD50469458}" type="pres">
      <dgm:prSet presAssocID="{462D63AE-ED3A-4515-89D8-8404CEDAE495}" presName="parentText" presStyleLbl="node1" presStyleIdx="0" presStyleCnt="1" custScaleY="82284" custLinFactY="-23754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BF265E9-6780-4314-8FD7-0D91966C264B}" type="pres">
      <dgm:prSet presAssocID="{462D63AE-ED3A-4515-89D8-8404CEDAE495}" presName="childText" presStyleLbl="revTx" presStyleIdx="0" presStyleCnt="1" custScaleY="37124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B5A0768E-6937-4264-8B5B-94B4D7A6E517}" type="presOf" srcId="{B9E6A01B-64A0-467D-A7EE-C2515D66DABB}" destId="{ABF265E9-6780-4314-8FD7-0D91966C264B}" srcOrd="0" destOrd="7" presId="urn:microsoft.com/office/officeart/2005/8/layout/vList2"/>
    <dgm:cxn modelId="{9E827EB4-8D12-47A7-9C2B-A3198EF888F2}" srcId="{462D63AE-ED3A-4515-89D8-8404CEDAE495}" destId="{B9E6A01B-64A0-467D-A7EE-C2515D66DABB}" srcOrd="7" destOrd="0" parTransId="{4D76241A-85DB-4F91-9698-279D52FB1ED5}" sibTransId="{640BDA14-66BC-4DF9-A32B-9CFD64DCEFB1}"/>
    <dgm:cxn modelId="{BAE6AE0F-B740-4C99-B634-CA663C18F6C4}" type="presOf" srcId="{462D63AE-ED3A-4515-89D8-8404CEDAE495}" destId="{85D8DBA6-E518-4FAA-9C6C-B5DD50469458}" srcOrd="0" destOrd="0" presId="urn:microsoft.com/office/officeart/2005/8/layout/vList2"/>
    <dgm:cxn modelId="{29B75DD7-2A5D-4517-B79F-96A919C4CBD8}" srcId="{462D63AE-ED3A-4515-89D8-8404CEDAE495}" destId="{DC855316-94E8-4CC1-AA9E-DB99D2A16544}" srcOrd="8" destOrd="0" parTransId="{23D85E77-4B79-4F8E-A60A-EC2D1D923BD4}" sibTransId="{A2AD2F19-D93D-419E-B10D-AB6A12677CF9}"/>
    <dgm:cxn modelId="{B7680095-8A57-43A9-8E8F-E4DDD254E377}" type="presOf" srcId="{92A43C67-0D27-4FC3-AA44-29340529BD8A}" destId="{2C66089C-8B15-41EF-8999-C2948AB1910F}" srcOrd="0" destOrd="0" presId="urn:microsoft.com/office/officeart/2005/8/layout/vList2"/>
    <dgm:cxn modelId="{E6B3B8D2-59D3-484D-954D-A8D34CAB8601}" type="presOf" srcId="{1E119D3C-CDC8-493C-A0D2-EA78E022AA89}" destId="{ABF265E9-6780-4314-8FD7-0D91966C264B}" srcOrd="0" destOrd="1" presId="urn:microsoft.com/office/officeart/2005/8/layout/vList2"/>
    <dgm:cxn modelId="{1B4B3CAD-C596-4752-9734-29072F753975}" srcId="{462D63AE-ED3A-4515-89D8-8404CEDAE495}" destId="{E83225C4-3249-4825-8C37-BB08A56F3BFF}" srcOrd="3" destOrd="0" parTransId="{FD8DF174-7301-4B4F-8594-03178658D2F0}" sibTransId="{CB75D7F7-C9D2-444F-9F9E-1410AD9A19BE}"/>
    <dgm:cxn modelId="{859004A3-8D68-4249-B79F-B8532180B751}" type="presOf" srcId="{E83225C4-3249-4825-8C37-BB08A56F3BFF}" destId="{ABF265E9-6780-4314-8FD7-0D91966C264B}" srcOrd="0" destOrd="3" presId="urn:microsoft.com/office/officeart/2005/8/layout/vList2"/>
    <dgm:cxn modelId="{6CA3285B-A9B6-4052-9F85-19D380CC46E0}" srcId="{462D63AE-ED3A-4515-89D8-8404CEDAE495}" destId="{1AC045A6-4E76-43D2-89CA-D7FB7F8404AF}" srcOrd="6" destOrd="0" parTransId="{8DBEFD9E-29F7-4E8F-8496-A403A17BD275}" sibTransId="{26280C05-88FE-4782-BB40-B01CDBDD3DF0}"/>
    <dgm:cxn modelId="{0EADD651-78B5-4060-AD53-B82A9F35EC44}" type="presOf" srcId="{1C7F6C90-551D-4D77-AF28-756AE1037CB0}" destId="{ABF265E9-6780-4314-8FD7-0D91966C264B}" srcOrd="0" destOrd="4" presId="urn:microsoft.com/office/officeart/2005/8/layout/vList2"/>
    <dgm:cxn modelId="{50BFB6B1-7D47-4314-8835-409B7073A064}" type="presOf" srcId="{0FCAEFFC-0F44-421A-BC7D-F4801E2740C7}" destId="{ABF265E9-6780-4314-8FD7-0D91966C264B}" srcOrd="0" destOrd="2" presId="urn:microsoft.com/office/officeart/2005/8/layout/vList2"/>
    <dgm:cxn modelId="{8C848DA8-3948-4995-A448-8DCF63B4303E}" type="presOf" srcId="{DC855316-94E8-4CC1-AA9E-DB99D2A16544}" destId="{ABF265E9-6780-4314-8FD7-0D91966C264B}" srcOrd="0" destOrd="8" presId="urn:microsoft.com/office/officeart/2005/8/layout/vList2"/>
    <dgm:cxn modelId="{50901E44-4541-476C-9193-547FD34FE3CA}" type="presOf" srcId="{99B28039-59AD-4726-8BD6-0CA0E5AF5ECF}" destId="{ABF265E9-6780-4314-8FD7-0D91966C264B}" srcOrd="0" destOrd="0" presId="urn:microsoft.com/office/officeart/2005/8/layout/vList2"/>
    <dgm:cxn modelId="{F43BD369-7293-49C6-B2A3-CEA64FB9FD6F}" type="presOf" srcId="{1AC045A6-4E76-43D2-89CA-D7FB7F8404AF}" destId="{ABF265E9-6780-4314-8FD7-0D91966C264B}" srcOrd="0" destOrd="6" presId="urn:microsoft.com/office/officeart/2005/8/layout/vList2"/>
    <dgm:cxn modelId="{A5E3E0CF-B632-435E-A60C-CF8DA0108E27}" srcId="{462D63AE-ED3A-4515-89D8-8404CEDAE495}" destId="{99B28039-59AD-4726-8BD6-0CA0E5AF5ECF}" srcOrd="0" destOrd="0" parTransId="{668710A4-9C16-4A99-A6A7-C8D9B46C2C3F}" sibTransId="{94BE94D1-335A-40B1-BBAC-AB095ED4A778}"/>
    <dgm:cxn modelId="{E2DF8769-EF9C-4AC1-9410-8D9B323DC59C}" srcId="{92A43C67-0D27-4FC3-AA44-29340529BD8A}" destId="{462D63AE-ED3A-4515-89D8-8404CEDAE495}" srcOrd="0" destOrd="0" parTransId="{8C69086A-8298-4A96-A747-717BD63835E7}" sibTransId="{DEBD2976-FB66-4F6F-82E3-3BCF5AF6B569}"/>
    <dgm:cxn modelId="{1E6F5E97-C330-4CA1-8300-45BEC85A7474}" type="presOf" srcId="{D1A9F048-DADD-46CE-96D7-294EB25482FD}" destId="{ABF265E9-6780-4314-8FD7-0D91966C264B}" srcOrd="0" destOrd="5" presId="urn:microsoft.com/office/officeart/2005/8/layout/vList2"/>
    <dgm:cxn modelId="{270CC283-15DA-4855-AC4C-FDAC71D343E5}" srcId="{462D63AE-ED3A-4515-89D8-8404CEDAE495}" destId="{0FCAEFFC-0F44-421A-BC7D-F4801E2740C7}" srcOrd="2" destOrd="0" parTransId="{793C02BC-5241-4D18-951E-80526EA2EDC1}" sibTransId="{04E9A6A1-55C2-403E-AE66-627157B52164}"/>
    <dgm:cxn modelId="{E1F89C80-A90F-41ED-B0BB-44A79985E15C}" srcId="{462D63AE-ED3A-4515-89D8-8404CEDAE495}" destId="{1C7F6C90-551D-4D77-AF28-756AE1037CB0}" srcOrd="4" destOrd="0" parTransId="{A98F280B-60D4-4D83-9FD2-9249BAA9C421}" sibTransId="{EFC8FC5E-FFF7-422B-9180-CC061708C5D4}"/>
    <dgm:cxn modelId="{CF22DA69-7485-4F4E-A5F9-F33D9CBB16F7}" srcId="{462D63AE-ED3A-4515-89D8-8404CEDAE495}" destId="{D1A9F048-DADD-46CE-96D7-294EB25482FD}" srcOrd="5" destOrd="0" parTransId="{E527FC63-76D9-46E4-86C4-9D5330205A6E}" sibTransId="{AC33D7B9-8FCA-4D60-92EF-514FBD1D0E92}"/>
    <dgm:cxn modelId="{CAA0A840-73E4-47C8-A658-E6A9EA116091}" srcId="{462D63AE-ED3A-4515-89D8-8404CEDAE495}" destId="{1E119D3C-CDC8-493C-A0D2-EA78E022AA89}" srcOrd="1" destOrd="0" parTransId="{958626E4-FE24-4C33-A53A-3681C4209034}" sibTransId="{D26DF2A1-A34E-4256-987C-E2B53CFAFFEA}"/>
    <dgm:cxn modelId="{97295BE4-FC59-42D7-B41B-ACFC7329E3F1}" type="presParOf" srcId="{2C66089C-8B15-41EF-8999-C2948AB1910F}" destId="{85D8DBA6-E518-4FAA-9C6C-B5DD50469458}" srcOrd="0" destOrd="0" presId="urn:microsoft.com/office/officeart/2005/8/layout/vList2"/>
    <dgm:cxn modelId="{0A3D4CA0-8402-45A2-9CAC-3E54FD80B59A}" type="presParOf" srcId="{2C66089C-8B15-41EF-8999-C2948AB1910F}" destId="{ABF265E9-6780-4314-8FD7-0D91966C264B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A43C67-0D27-4FC3-AA44-29340529BD8A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62D63AE-ED3A-4515-89D8-8404CEDAE495}">
      <dgm:prSet phldrT="[Текст]" custT="1"/>
      <dgm:spPr/>
      <dgm:t>
        <a:bodyPr/>
        <a:lstStyle/>
        <a:p>
          <a:pPr algn="ctr"/>
          <a:endParaRPr lang="ru-RU" sz="2400" dirty="0" smtClean="0"/>
        </a:p>
        <a:p>
          <a:pPr algn="ctr"/>
          <a:endParaRPr lang="ru-RU" sz="3200" dirty="0" smtClean="0"/>
        </a:p>
        <a:p>
          <a:pPr algn="ctr"/>
          <a:r>
            <a:rPr lang="ru-RU" sz="3200" dirty="0" smtClean="0"/>
            <a:t>Имущественный комплекс базы отдыха «Сокол»</a:t>
          </a:r>
        </a:p>
        <a:p>
          <a:pPr algn="l"/>
          <a:endParaRPr lang="ru-RU" sz="1800" dirty="0" smtClean="0"/>
        </a:p>
        <a:p>
          <a:pPr algn="l"/>
          <a:endParaRPr lang="ru-RU" sz="1800" dirty="0"/>
        </a:p>
      </dgm:t>
    </dgm:pt>
    <dgm:pt modelId="{8C69086A-8298-4A96-A747-717BD63835E7}" type="parTrans" cxnId="{E2DF8769-EF9C-4AC1-9410-8D9B323DC59C}">
      <dgm:prSet/>
      <dgm:spPr/>
      <dgm:t>
        <a:bodyPr/>
        <a:lstStyle/>
        <a:p>
          <a:endParaRPr lang="ru-RU"/>
        </a:p>
      </dgm:t>
    </dgm:pt>
    <dgm:pt modelId="{DEBD2976-FB66-4F6F-82E3-3BCF5AF6B569}" type="sibTrans" cxnId="{E2DF8769-EF9C-4AC1-9410-8D9B323DC59C}">
      <dgm:prSet/>
      <dgm:spPr/>
      <dgm:t>
        <a:bodyPr/>
        <a:lstStyle/>
        <a:p>
          <a:endParaRPr lang="ru-RU"/>
        </a:p>
      </dgm:t>
    </dgm:pt>
    <dgm:pt modelId="{1E119D3C-CDC8-493C-A0D2-EA78E022AA89}">
      <dgm:prSet phldrT="[Текст]" custT="1"/>
      <dgm:spPr/>
      <dgm:t>
        <a:bodyPr/>
        <a:lstStyle/>
        <a:p>
          <a:pPr algn="l"/>
          <a:endParaRPr lang="ru-RU" sz="1600" dirty="0"/>
        </a:p>
      </dgm:t>
    </dgm:pt>
    <dgm:pt modelId="{958626E4-FE24-4C33-A53A-3681C4209034}" type="parTrans" cxnId="{CAA0A840-73E4-47C8-A658-E6A9EA116091}">
      <dgm:prSet/>
      <dgm:spPr/>
      <dgm:t>
        <a:bodyPr/>
        <a:lstStyle/>
        <a:p>
          <a:endParaRPr lang="ru-RU"/>
        </a:p>
      </dgm:t>
    </dgm:pt>
    <dgm:pt modelId="{D26DF2A1-A34E-4256-987C-E2B53CFAFFEA}" type="sibTrans" cxnId="{CAA0A840-73E4-47C8-A658-E6A9EA116091}">
      <dgm:prSet/>
      <dgm:spPr/>
      <dgm:t>
        <a:bodyPr/>
        <a:lstStyle/>
        <a:p>
          <a:endParaRPr lang="ru-RU"/>
        </a:p>
      </dgm:t>
    </dgm:pt>
    <dgm:pt modelId="{0FCAEFFC-0F44-421A-BC7D-F4801E2740C7}">
      <dgm:prSet phldrT="[Текст]" custT="1"/>
      <dgm:spPr/>
      <dgm:t>
        <a:bodyPr/>
        <a:lstStyle/>
        <a:p>
          <a:pPr algn="ctr"/>
          <a:r>
            <a:rPr lang="ru-RU" sz="2400" dirty="0" smtClean="0"/>
            <a:t>земельный участок, площадь 13,2 га</a:t>
          </a:r>
          <a:endParaRPr lang="ru-RU" sz="1050" dirty="0"/>
        </a:p>
      </dgm:t>
    </dgm:pt>
    <dgm:pt modelId="{04E9A6A1-55C2-403E-AE66-627157B52164}" type="sibTrans" cxnId="{270CC283-15DA-4855-AC4C-FDAC71D343E5}">
      <dgm:prSet/>
      <dgm:spPr/>
      <dgm:t>
        <a:bodyPr/>
        <a:lstStyle/>
        <a:p>
          <a:endParaRPr lang="ru-RU"/>
        </a:p>
      </dgm:t>
    </dgm:pt>
    <dgm:pt modelId="{793C02BC-5241-4D18-951E-80526EA2EDC1}" type="parTrans" cxnId="{270CC283-15DA-4855-AC4C-FDAC71D343E5}">
      <dgm:prSet/>
      <dgm:spPr/>
      <dgm:t>
        <a:bodyPr/>
        <a:lstStyle/>
        <a:p>
          <a:endParaRPr lang="ru-RU"/>
        </a:p>
      </dgm:t>
    </dgm:pt>
    <dgm:pt modelId="{30102E56-177C-4C87-BEE4-BCFEE8931DDD}">
      <dgm:prSet phldrT="[Текст]" custT="1"/>
      <dgm:spPr/>
      <dgm:t>
        <a:bodyPr/>
        <a:lstStyle/>
        <a:p>
          <a:pPr algn="ctr"/>
          <a:r>
            <a:rPr lang="ru-RU" sz="2400" dirty="0" smtClean="0"/>
            <a:t>база отдыха в составе: 11 корпусов и иных объектов недвижимого имущества (9 объектов)</a:t>
          </a:r>
          <a:endParaRPr lang="ru-RU" sz="1050" dirty="0"/>
        </a:p>
      </dgm:t>
    </dgm:pt>
    <dgm:pt modelId="{641BD3C8-60EE-42F4-BEB6-5D1850A0267B}" type="parTrans" cxnId="{AAE98177-2D12-4357-8C69-44E11EB4C0BA}">
      <dgm:prSet/>
      <dgm:spPr/>
      <dgm:t>
        <a:bodyPr/>
        <a:lstStyle/>
        <a:p>
          <a:endParaRPr lang="ru-RU"/>
        </a:p>
      </dgm:t>
    </dgm:pt>
    <dgm:pt modelId="{AC4D6257-E1D4-4C73-8BD1-A3E804866CD0}" type="sibTrans" cxnId="{AAE98177-2D12-4357-8C69-44E11EB4C0BA}">
      <dgm:prSet/>
      <dgm:spPr/>
      <dgm:t>
        <a:bodyPr/>
        <a:lstStyle/>
        <a:p>
          <a:endParaRPr lang="ru-RU"/>
        </a:p>
      </dgm:t>
    </dgm:pt>
    <dgm:pt modelId="{78BD234D-D598-4EE2-8305-B01B5B79E6E7}">
      <dgm:prSet phldrT="[Текст]" custT="1"/>
      <dgm:spPr/>
      <dgm:t>
        <a:bodyPr/>
        <a:lstStyle/>
        <a:p>
          <a:pPr algn="l"/>
          <a:endParaRPr lang="ru-RU" sz="1600" dirty="0"/>
        </a:p>
      </dgm:t>
    </dgm:pt>
    <dgm:pt modelId="{EFF423B9-B048-4EA4-A0E9-DC4A839EF4A1}" type="parTrans" cxnId="{0632BCEE-E58E-4B5D-AE10-D6AE4FD8635B}">
      <dgm:prSet/>
      <dgm:spPr/>
      <dgm:t>
        <a:bodyPr/>
        <a:lstStyle/>
        <a:p>
          <a:endParaRPr lang="ru-RU"/>
        </a:p>
      </dgm:t>
    </dgm:pt>
    <dgm:pt modelId="{C53376DD-0A4F-48E4-8836-AEF8AC77D3EF}" type="sibTrans" cxnId="{0632BCEE-E58E-4B5D-AE10-D6AE4FD8635B}">
      <dgm:prSet/>
      <dgm:spPr/>
      <dgm:t>
        <a:bodyPr/>
        <a:lstStyle/>
        <a:p>
          <a:endParaRPr lang="ru-RU"/>
        </a:p>
      </dgm:t>
    </dgm:pt>
    <dgm:pt modelId="{E4C842AE-2758-4BC6-A0B1-D76B7BFDE44A}">
      <dgm:prSet phldrT="[Текст]" custT="1"/>
      <dgm:spPr/>
      <dgm:t>
        <a:bodyPr/>
        <a:lstStyle/>
        <a:p>
          <a:pPr algn="ctr"/>
          <a:endParaRPr lang="ru-RU" sz="1050" dirty="0"/>
        </a:p>
      </dgm:t>
    </dgm:pt>
    <dgm:pt modelId="{85F3B4B6-0C79-4653-B384-0E8F2C694C73}" type="parTrans" cxnId="{42F26061-23A9-47E4-A923-EE9919A93E13}">
      <dgm:prSet/>
      <dgm:spPr/>
      <dgm:t>
        <a:bodyPr/>
        <a:lstStyle/>
        <a:p>
          <a:endParaRPr lang="ru-RU"/>
        </a:p>
      </dgm:t>
    </dgm:pt>
    <dgm:pt modelId="{E350E609-FAC6-44AE-8882-507BEA2391C5}" type="sibTrans" cxnId="{42F26061-23A9-47E4-A923-EE9919A93E13}">
      <dgm:prSet/>
      <dgm:spPr/>
      <dgm:t>
        <a:bodyPr/>
        <a:lstStyle/>
        <a:p>
          <a:endParaRPr lang="ru-RU"/>
        </a:p>
      </dgm:t>
    </dgm:pt>
    <dgm:pt modelId="{F3EB5FAF-AFA3-4424-9973-1F2C621B354C}">
      <dgm:prSet phldrT="[Текст]" custT="1"/>
      <dgm:spPr/>
      <dgm:t>
        <a:bodyPr/>
        <a:lstStyle/>
        <a:p>
          <a:pPr algn="ctr"/>
          <a:endParaRPr lang="ru-RU" sz="1050" dirty="0"/>
        </a:p>
      </dgm:t>
    </dgm:pt>
    <dgm:pt modelId="{01247554-7A8D-4C8D-AFFE-DF06A1F248F2}" type="parTrans" cxnId="{985D3863-F2DA-472D-9255-D0A8CE421D00}">
      <dgm:prSet/>
      <dgm:spPr/>
      <dgm:t>
        <a:bodyPr/>
        <a:lstStyle/>
        <a:p>
          <a:endParaRPr lang="ru-RU"/>
        </a:p>
      </dgm:t>
    </dgm:pt>
    <dgm:pt modelId="{A392CB41-1B21-4DC4-BAE8-29C6878E90F7}" type="sibTrans" cxnId="{985D3863-F2DA-472D-9255-D0A8CE421D00}">
      <dgm:prSet/>
      <dgm:spPr/>
      <dgm:t>
        <a:bodyPr/>
        <a:lstStyle/>
        <a:p>
          <a:endParaRPr lang="ru-RU"/>
        </a:p>
      </dgm:t>
    </dgm:pt>
    <dgm:pt modelId="{2C66089C-8B15-41EF-8999-C2948AB1910F}" type="pres">
      <dgm:prSet presAssocID="{92A43C67-0D27-4FC3-AA44-29340529BD8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85D8DBA6-E518-4FAA-9C6C-B5DD50469458}" type="pres">
      <dgm:prSet presAssocID="{462D63AE-ED3A-4515-89D8-8404CEDAE495}" presName="parentText" presStyleLbl="node1" presStyleIdx="0" presStyleCnt="1" custScaleY="69250" custLinFactNeighborY="8282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BF265E9-6780-4314-8FD7-0D91966C264B}" type="pres">
      <dgm:prSet presAssocID="{462D63AE-ED3A-4515-89D8-8404CEDAE495}" presName="childText" presStyleLbl="revTx" presStyleIdx="0" presStyleCnt="1" custScaleY="37124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F3D8AAF7-A638-4B31-8F24-390FDDE98753}" type="presOf" srcId="{1E119D3C-CDC8-493C-A0D2-EA78E022AA89}" destId="{ABF265E9-6780-4314-8FD7-0D91966C264B}" srcOrd="0" destOrd="1" presId="urn:microsoft.com/office/officeart/2005/8/layout/vList2"/>
    <dgm:cxn modelId="{0632BCEE-E58E-4B5D-AE10-D6AE4FD8635B}" srcId="{462D63AE-ED3A-4515-89D8-8404CEDAE495}" destId="{78BD234D-D598-4EE2-8305-B01B5B79E6E7}" srcOrd="0" destOrd="0" parTransId="{EFF423B9-B048-4EA4-A0E9-DC4A839EF4A1}" sibTransId="{C53376DD-0A4F-48E4-8836-AEF8AC77D3EF}"/>
    <dgm:cxn modelId="{612545D5-EAAB-4CF5-BCED-52679B6BDF02}" type="presOf" srcId="{78BD234D-D598-4EE2-8305-B01B5B79E6E7}" destId="{ABF265E9-6780-4314-8FD7-0D91966C264B}" srcOrd="0" destOrd="0" presId="urn:microsoft.com/office/officeart/2005/8/layout/vList2"/>
    <dgm:cxn modelId="{E107C0D1-3147-4CEB-BF76-6793886939F8}" type="presOf" srcId="{462D63AE-ED3A-4515-89D8-8404CEDAE495}" destId="{85D8DBA6-E518-4FAA-9C6C-B5DD50469458}" srcOrd="0" destOrd="0" presId="urn:microsoft.com/office/officeart/2005/8/layout/vList2"/>
    <dgm:cxn modelId="{270CC283-15DA-4855-AC4C-FDAC71D343E5}" srcId="{462D63AE-ED3A-4515-89D8-8404CEDAE495}" destId="{0FCAEFFC-0F44-421A-BC7D-F4801E2740C7}" srcOrd="2" destOrd="0" parTransId="{793C02BC-5241-4D18-951E-80526EA2EDC1}" sibTransId="{04E9A6A1-55C2-403E-AE66-627157B52164}"/>
    <dgm:cxn modelId="{160861B0-939D-45DC-9F8A-E7D911E189A1}" type="presOf" srcId="{0FCAEFFC-0F44-421A-BC7D-F4801E2740C7}" destId="{ABF265E9-6780-4314-8FD7-0D91966C264B}" srcOrd="0" destOrd="2" presId="urn:microsoft.com/office/officeart/2005/8/layout/vList2"/>
    <dgm:cxn modelId="{E2DF8769-EF9C-4AC1-9410-8D9B323DC59C}" srcId="{92A43C67-0D27-4FC3-AA44-29340529BD8A}" destId="{462D63AE-ED3A-4515-89D8-8404CEDAE495}" srcOrd="0" destOrd="0" parTransId="{8C69086A-8298-4A96-A747-717BD63835E7}" sibTransId="{DEBD2976-FB66-4F6F-82E3-3BCF5AF6B569}"/>
    <dgm:cxn modelId="{CAA0A840-73E4-47C8-A658-E6A9EA116091}" srcId="{462D63AE-ED3A-4515-89D8-8404CEDAE495}" destId="{1E119D3C-CDC8-493C-A0D2-EA78E022AA89}" srcOrd="1" destOrd="0" parTransId="{958626E4-FE24-4C33-A53A-3681C4209034}" sibTransId="{D26DF2A1-A34E-4256-987C-E2B53CFAFFEA}"/>
    <dgm:cxn modelId="{82DE6595-0BB6-4FB8-AA99-9CF3B7F0D2D6}" type="presOf" srcId="{F3EB5FAF-AFA3-4424-9973-1F2C621B354C}" destId="{ABF265E9-6780-4314-8FD7-0D91966C264B}" srcOrd="0" destOrd="3" presId="urn:microsoft.com/office/officeart/2005/8/layout/vList2"/>
    <dgm:cxn modelId="{CFB7C2FC-A99C-4131-99E7-CBB94589AA8A}" type="presOf" srcId="{30102E56-177C-4C87-BEE4-BCFEE8931DDD}" destId="{ABF265E9-6780-4314-8FD7-0D91966C264B}" srcOrd="0" destOrd="5" presId="urn:microsoft.com/office/officeart/2005/8/layout/vList2"/>
    <dgm:cxn modelId="{BB532651-03AF-48FC-A931-D2A94A87F05D}" type="presOf" srcId="{E4C842AE-2758-4BC6-A0B1-D76B7BFDE44A}" destId="{ABF265E9-6780-4314-8FD7-0D91966C264B}" srcOrd="0" destOrd="4" presId="urn:microsoft.com/office/officeart/2005/8/layout/vList2"/>
    <dgm:cxn modelId="{985D3863-F2DA-472D-9255-D0A8CE421D00}" srcId="{462D63AE-ED3A-4515-89D8-8404CEDAE495}" destId="{F3EB5FAF-AFA3-4424-9973-1F2C621B354C}" srcOrd="3" destOrd="0" parTransId="{01247554-7A8D-4C8D-AFFE-DF06A1F248F2}" sibTransId="{A392CB41-1B21-4DC4-BAE8-29C6878E90F7}"/>
    <dgm:cxn modelId="{42F26061-23A9-47E4-A923-EE9919A93E13}" srcId="{462D63AE-ED3A-4515-89D8-8404CEDAE495}" destId="{E4C842AE-2758-4BC6-A0B1-D76B7BFDE44A}" srcOrd="4" destOrd="0" parTransId="{85F3B4B6-0C79-4653-B384-0E8F2C694C73}" sibTransId="{E350E609-FAC6-44AE-8882-507BEA2391C5}"/>
    <dgm:cxn modelId="{AAE98177-2D12-4357-8C69-44E11EB4C0BA}" srcId="{462D63AE-ED3A-4515-89D8-8404CEDAE495}" destId="{30102E56-177C-4C87-BEE4-BCFEE8931DDD}" srcOrd="5" destOrd="0" parTransId="{641BD3C8-60EE-42F4-BEB6-5D1850A0267B}" sibTransId="{AC4D6257-E1D4-4C73-8BD1-A3E804866CD0}"/>
    <dgm:cxn modelId="{217423D2-51F9-4A01-8A50-040461C0F4DA}" type="presOf" srcId="{92A43C67-0D27-4FC3-AA44-29340529BD8A}" destId="{2C66089C-8B15-41EF-8999-C2948AB1910F}" srcOrd="0" destOrd="0" presId="urn:microsoft.com/office/officeart/2005/8/layout/vList2"/>
    <dgm:cxn modelId="{80DDFC5F-E8CB-449F-A1E3-168F902D9352}" type="presParOf" srcId="{2C66089C-8B15-41EF-8999-C2948AB1910F}" destId="{85D8DBA6-E518-4FAA-9C6C-B5DD50469458}" srcOrd="0" destOrd="0" presId="urn:microsoft.com/office/officeart/2005/8/layout/vList2"/>
    <dgm:cxn modelId="{0C98C21E-0E95-4805-94D0-C2BC8FE28769}" type="presParOf" srcId="{2C66089C-8B15-41EF-8999-C2948AB1910F}" destId="{ABF265E9-6780-4314-8FD7-0D91966C264B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A43C67-0D27-4FC3-AA44-29340529BD8A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62D63AE-ED3A-4515-89D8-8404CEDAE495}">
      <dgm:prSet phldrT="[Текст]" custT="1"/>
      <dgm:spPr/>
      <dgm:t>
        <a:bodyPr/>
        <a:lstStyle/>
        <a:p>
          <a:pPr algn="ctr"/>
          <a:endParaRPr lang="ru-RU" sz="2400" dirty="0" smtClean="0"/>
        </a:p>
        <a:p>
          <a:pPr algn="ctr"/>
          <a:endParaRPr lang="ru-RU" sz="2400" dirty="0" smtClean="0"/>
        </a:p>
        <a:p>
          <a:pPr algn="ctr"/>
          <a:r>
            <a:rPr lang="ru-RU" sz="2400" dirty="0" smtClean="0"/>
            <a:t>Имущественный комплекс в районе деревни Моркино Городище</a:t>
          </a:r>
        </a:p>
        <a:p>
          <a:pPr algn="l"/>
          <a:endParaRPr lang="ru-RU" sz="1800" dirty="0" smtClean="0"/>
        </a:p>
        <a:p>
          <a:pPr algn="l"/>
          <a:endParaRPr lang="ru-RU" sz="1800" dirty="0"/>
        </a:p>
      </dgm:t>
    </dgm:pt>
    <dgm:pt modelId="{8C69086A-8298-4A96-A747-717BD63835E7}" type="parTrans" cxnId="{E2DF8769-EF9C-4AC1-9410-8D9B323DC59C}">
      <dgm:prSet/>
      <dgm:spPr/>
      <dgm:t>
        <a:bodyPr/>
        <a:lstStyle/>
        <a:p>
          <a:endParaRPr lang="ru-RU"/>
        </a:p>
      </dgm:t>
    </dgm:pt>
    <dgm:pt modelId="{DEBD2976-FB66-4F6F-82E3-3BCF5AF6B569}" type="sibTrans" cxnId="{E2DF8769-EF9C-4AC1-9410-8D9B323DC59C}">
      <dgm:prSet/>
      <dgm:spPr/>
      <dgm:t>
        <a:bodyPr/>
        <a:lstStyle/>
        <a:p>
          <a:endParaRPr lang="ru-RU"/>
        </a:p>
      </dgm:t>
    </dgm:pt>
    <dgm:pt modelId="{1E119D3C-CDC8-493C-A0D2-EA78E022AA89}">
      <dgm:prSet phldrT="[Текст]" custT="1"/>
      <dgm:spPr/>
      <dgm:t>
        <a:bodyPr/>
        <a:lstStyle/>
        <a:p>
          <a:pPr marL="171450" lvl="1" indent="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endParaRPr lang="ru-RU" sz="1600" dirty="0"/>
        </a:p>
      </dgm:t>
    </dgm:pt>
    <dgm:pt modelId="{958626E4-FE24-4C33-A53A-3681C4209034}" type="parTrans" cxnId="{CAA0A840-73E4-47C8-A658-E6A9EA116091}">
      <dgm:prSet/>
      <dgm:spPr/>
      <dgm:t>
        <a:bodyPr/>
        <a:lstStyle/>
        <a:p>
          <a:endParaRPr lang="ru-RU"/>
        </a:p>
      </dgm:t>
    </dgm:pt>
    <dgm:pt modelId="{D26DF2A1-A34E-4256-987C-E2B53CFAFFEA}" type="sibTrans" cxnId="{CAA0A840-73E4-47C8-A658-E6A9EA116091}">
      <dgm:prSet/>
      <dgm:spPr/>
      <dgm:t>
        <a:bodyPr/>
        <a:lstStyle/>
        <a:p>
          <a:endParaRPr lang="ru-RU"/>
        </a:p>
      </dgm:t>
    </dgm:pt>
    <dgm:pt modelId="{0FCAEFFC-0F44-421A-BC7D-F4801E2740C7}">
      <dgm:prSet phldrT="[Текст]" custT="1"/>
      <dgm:spPr/>
      <dgm:t>
        <a:bodyPr/>
        <a:lstStyle/>
        <a:p>
          <a:pPr marL="228600" lvl="1" indent="0" algn="ctr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ru-RU" sz="2400" dirty="0" smtClean="0"/>
            <a:t>земельный участок, площадь 8.1 га</a:t>
          </a:r>
          <a:endParaRPr lang="ru-RU" sz="2400" dirty="0"/>
        </a:p>
      </dgm:t>
    </dgm:pt>
    <dgm:pt modelId="{04E9A6A1-55C2-403E-AE66-627157B52164}" type="sibTrans" cxnId="{270CC283-15DA-4855-AC4C-FDAC71D343E5}">
      <dgm:prSet/>
      <dgm:spPr/>
      <dgm:t>
        <a:bodyPr/>
        <a:lstStyle/>
        <a:p>
          <a:endParaRPr lang="ru-RU"/>
        </a:p>
      </dgm:t>
    </dgm:pt>
    <dgm:pt modelId="{793C02BC-5241-4D18-951E-80526EA2EDC1}" type="parTrans" cxnId="{270CC283-15DA-4855-AC4C-FDAC71D343E5}">
      <dgm:prSet/>
      <dgm:spPr/>
      <dgm:t>
        <a:bodyPr/>
        <a:lstStyle/>
        <a:p>
          <a:endParaRPr lang="ru-RU"/>
        </a:p>
      </dgm:t>
    </dgm:pt>
    <dgm:pt modelId="{B22286BF-E782-4642-94F7-1788DBEC2701}">
      <dgm:prSet custT="1"/>
      <dgm:spPr/>
      <dgm:t>
        <a:bodyPr/>
        <a:lstStyle/>
        <a:p>
          <a:pPr marL="228600" lvl="1" indent="0" algn="ctr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ru-RU" sz="2400" dirty="0" smtClean="0"/>
            <a:t> септик на 8 отстойниках</a:t>
          </a:r>
          <a:endParaRPr lang="ru-RU" sz="2400" dirty="0"/>
        </a:p>
      </dgm:t>
    </dgm:pt>
    <dgm:pt modelId="{D0CBA62D-B6AF-4712-9509-1EACE1303CE0}" type="parTrans" cxnId="{858977BD-052E-4EDA-9467-0B4556D5F30E}">
      <dgm:prSet/>
      <dgm:spPr/>
      <dgm:t>
        <a:bodyPr/>
        <a:lstStyle/>
        <a:p>
          <a:endParaRPr lang="ru-RU"/>
        </a:p>
      </dgm:t>
    </dgm:pt>
    <dgm:pt modelId="{8956B494-E4E1-4CEA-8EE1-441759A1936B}" type="sibTrans" cxnId="{858977BD-052E-4EDA-9467-0B4556D5F30E}">
      <dgm:prSet/>
      <dgm:spPr/>
      <dgm:t>
        <a:bodyPr/>
        <a:lstStyle/>
        <a:p>
          <a:endParaRPr lang="ru-RU"/>
        </a:p>
      </dgm:t>
    </dgm:pt>
    <dgm:pt modelId="{77F514A8-FD66-46FB-ABB0-E4A3C746A3DE}">
      <dgm:prSet custT="1"/>
      <dgm:spPr/>
      <dgm:t>
        <a:bodyPr/>
        <a:lstStyle/>
        <a:p>
          <a:pPr algn="ctr"/>
          <a:r>
            <a:rPr lang="ru-RU" sz="2400" dirty="0" smtClean="0"/>
            <a:t>Земельный участок и здание гостиницы «Заря»</a:t>
          </a:r>
          <a:endParaRPr lang="ru-RU" sz="2400" dirty="0"/>
        </a:p>
      </dgm:t>
    </dgm:pt>
    <dgm:pt modelId="{F1C9697E-EC03-496A-A481-EF6EF6E910DF}" type="parTrans" cxnId="{1B709C50-5C32-4933-B5BF-A8508699C9D0}">
      <dgm:prSet/>
      <dgm:spPr/>
      <dgm:t>
        <a:bodyPr/>
        <a:lstStyle/>
        <a:p>
          <a:endParaRPr lang="ru-RU"/>
        </a:p>
      </dgm:t>
    </dgm:pt>
    <dgm:pt modelId="{D335A792-4BD4-4B7E-9BAF-EC6FF5D14739}" type="sibTrans" cxnId="{1B709C50-5C32-4933-B5BF-A8508699C9D0}">
      <dgm:prSet/>
      <dgm:spPr/>
      <dgm:t>
        <a:bodyPr/>
        <a:lstStyle/>
        <a:p>
          <a:endParaRPr lang="ru-RU"/>
        </a:p>
      </dgm:t>
    </dgm:pt>
    <dgm:pt modelId="{0BE8032D-9CFD-4B23-A5BA-EB0270F012DE}">
      <dgm:prSet custT="1"/>
      <dgm:spPr/>
      <dgm:t>
        <a:bodyPr/>
        <a:lstStyle/>
        <a:p>
          <a:pPr marL="228600" lvl="1" indent="0" algn="ctr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endParaRPr lang="ru-RU" sz="2000" dirty="0"/>
        </a:p>
      </dgm:t>
    </dgm:pt>
    <dgm:pt modelId="{67E2B7EE-473F-459A-9948-A226DDBDE4A6}" type="parTrans" cxnId="{34CC61AE-5BEE-4542-ABEF-5E4A92A2884E}">
      <dgm:prSet/>
      <dgm:spPr/>
      <dgm:t>
        <a:bodyPr/>
        <a:lstStyle/>
        <a:p>
          <a:endParaRPr lang="ru-RU"/>
        </a:p>
      </dgm:t>
    </dgm:pt>
    <dgm:pt modelId="{962F3D74-CC30-4235-AEFC-6761B7153F38}" type="sibTrans" cxnId="{34CC61AE-5BEE-4542-ABEF-5E4A92A2884E}">
      <dgm:prSet/>
      <dgm:spPr/>
      <dgm:t>
        <a:bodyPr/>
        <a:lstStyle/>
        <a:p>
          <a:endParaRPr lang="ru-RU"/>
        </a:p>
      </dgm:t>
    </dgm:pt>
    <dgm:pt modelId="{7EF213F0-DF41-4C77-BB75-4401AA6FE236}">
      <dgm:prSet custT="1"/>
      <dgm:spPr/>
      <dgm:t>
        <a:bodyPr/>
        <a:lstStyle/>
        <a:p>
          <a:pPr marL="228600" lvl="1" indent="0" algn="ctr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endParaRPr lang="ru-RU" sz="2000" dirty="0"/>
        </a:p>
      </dgm:t>
    </dgm:pt>
    <dgm:pt modelId="{9E6A6E9C-8CE6-4B9B-AFCA-829A9713E646}" type="parTrans" cxnId="{DB29F038-71A8-40D1-BF28-6A7F00D8EBD2}">
      <dgm:prSet/>
      <dgm:spPr/>
      <dgm:t>
        <a:bodyPr/>
        <a:lstStyle/>
        <a:p>
          <a:endParaRPr lang="ru-RU"/>
        </a:p>
      </dgm:t>
    </dgm:pt>
    <dgm:pt modelId="{A217807D-50C1-4B07-A35D-C43546384641}" type="sibTrans" cxnId="{DB29F038-71A8-40D1-BF28-6A7F00D8EBD2}">
      <dgm:prSet/>
      <dgm:spPr/>
      <dgm:t>
        <a:bodyPr/>
        <a:lstStyle/>
        <a:p>
          <a:endParaRPr lang="ru-RU"/>
        </a:p>
      </dgm:t>
    </dgm:pt>
    <dgm:pt modelId="{A802CB48-D517-4EC6-B027-A9F2D07D875B}">
      <dgm:prSet custT="1"/>
      <dgm:spPr/>
      <dgm:t>
        <a:bodyPr/>
        <a:lstStyle/>
        <a:p>
          <a:pPr marL="228600" lvl="1" indent="0" algn="ctr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endParaRPr lang="ru-RU" sz="2000" dirty="0"/>
        </a:p>
      </dgm:t>
    </dgm:pt>
    <dgm:pt modelId="{9356E76D-8C04-4A47-9CBB-85275482E4B1}" type="parTrans" cxnId="{F68A9225-CF42-4E58-AD31-9ECD096D1CA7}">
      <dgm:prSet/>
      <dgm:spPr/>
      <dgm:t>
        <a:bodyPr/>
        <a:lstStyle/>
        <a:p>
          <a:endParaRPr lang="ru-RU"/>
        </a:p>
      </dgm:t>
    </dgm:pt>
    <dgm:pt modelId="{BAA96FC0-2804-4BF8-B15B-9BEA66340067}" type="sibTrans" cxnId="{F68A9225-CF42-4E58-AD31-9ECD096D1CA7}">
      <dgm:prSet/>
      <dgm:spPr/>
      <dgm:t>
        <a:bodyPr/>
        <a:lstStyle/>
        <a:p>
          <a:endParaRPr lang="ru-RU"/>
        </a:p>
      </dgm:t>
    </dgm:pt>
    <dgm:pt modelId="{854EF766-12D5-450C-B668-037B55A70275}">
      <dgm:prSet custT="1"/>
      <dgm:spPr/>
      <dgm:t>
        <a:bodyPr/>
        <a:lstStyle/>
        <a:p>
          <a:pPr marL="228600" lvl="1" indent="0" algn="ctr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endParaRPr lang="ru-RU" sz="2000" dirty="0"/>
        </a:p>
      </dgm:t>
    </dgm:pt>
    <dgm:pt modelId="{3CA0CB38-4DC9-4800-91B2-2B41EE242B49}" type="parTrans" cxnId="{05A93EDF-4BF1-4224-AE70-E9260734B593}">
      <dgm:prSet/>
      <dgm:spPr/>
      <dgm:t>
        <a:bodyPr/>
        <a:lstStyle/>
        <a:p>
          <a:endParaRPr lang="ru-RU"/>
        </a:p>
      </dgm:t>
    </dgm:pt>
    <dgm:pt modelId="{3C60BBA4-4D81-45DF-84C1-9934B36F6188}" type="sibTrans" cxnId="{05A93EDF-4BF1-4224-AE70-E9260734B593}">
      <dgm:prSet/>
      <dgm:spPr/>
      <dgm:t>
        <a:bodyPr/>
        <a:lstStyle/>
        <a:p>
          <a:endParaRPr lang="ru-RU"/>
        </a:p>
      </dgm:t>
    </dgm:pt>
    <dgm:pt modelId="{AB8206C9-7295-4367-9CF5-93363159FCBE}">
      <dgm:prSet phldrT="[Текст]" custT="1"/>
      <dgm:spPr/>
      <dgm:t>
        <a:bodyPr/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ru-RU" sz="2400" dirty="0" smtClean="0"/>
            <a:t>корпус № 1</a:t>
          </a:r>
        </a:p>
      </dgm:t>
    </dgm:pt>
    <dgm:pt modelId="{DEB6148A-FED0-41E6-A9AB-322D09639809}" type="parTrans" cxnId="{1F8AD1F5-2314-46D2-B10B-B2956BB7B2D2}">
      <dgm:prSet/>
      <dgm:spPr/>
      <dgm:t>
        <a:bodyPr/>
        <a:lstStyle/>
        <a:p>
          <a:endParaRPr lang="ru-RU"/>
        </a:p>
      </dgm:t>
    </dgm:pt>
    <dgm:pt modelId="{8FA6F9C4-47E1-4950-8EEF-7A714A8D4FD0}" type="sibTrans" cxnId="{1F8AD1F5-2314-46D2-B10B-B2956BB7B2D2}">
      <dgm:prSet/>
      <dgm:spPr/>
      <dgm:t>
        <a:bodyPr/>
        <a:lstStyle/>
        <a:p>
          <a:endParaRPr lang="ru-RU"/>
        </a:p>
      </dgm:t>
    </dgm:pt>
    <dgm:pt modelId="{590AEAAC-34DD-4D74-BFA9-74F9F8728E27}">
      <dgm:prSet phldrT="[Текст]" custT="1"/>
      <dgm:spPr/>
      <dgm:t>
        <a:bodyPr/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ru-RU" sz="2400" dirty="0" smtClean="0"/>
            <a:t> корпус № 2</a:t>
          </a:r>
        </a:p>
      </dgm:t>
    </dgm:pt>
    <dgm:pt modelId="{48A76588-3AA4-45FC-BB6D-008660CC17CC}" type="parTrans" cxnId="{690540FD-7037-4FF0-8FF0-8D794A1E5B75}">
      <dgm:prSet/>
      <dgm:spPr/>
      <dgm:t>
        <a:bodyPr/>
        <a:lstStyle/>
        <a:p>
          <a:endParaRPr lang="ru-RU"/>
        </a:p>
      </dgm:t>
    </dgm:pt>
    <dgm:pt modelId="{0965F358-6218-4E80-B04B-6C3E8DE4C08D}" type="sibTrans" cxnId="{690540FD-7037-4FF0-8FF0-8D794A1E5B75}">
      <dgm:prSet/>
      <dgm:spPr/>
      <dgm:t>
        <a:bodyPr/>
        <a:lstStyle/>
        <a:p>
          <a:endParaRPr lang="ru-RU"/>
        </a:p>
      </dgm:t>
    </dgm:pt>
    <dgm:pt modelId="{D7469659-6FDF-4205-A5F5-0D7E8CC02F92}">
      <dgm:prSet phldrT="[Текст]" custT="1"/>
      <dgm:spPr/>
      <dgm:t>
        <a:bodyPr/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ru-RU" sz="2400" dirty="0" smtClean="0"/>
            <a:t> баня-прачечная</a:t>
          </a:r>
        </a:p>
      </dgm:t>
    </dgm:pt>
    <dgm:pt modelId="{08674C1D-629D-4A13-BDF4-23662E351B91}" type="parTrans" cxnId="{2AF26B63-EE2D-4949-9112-D425F590A09B}">
      <dgm:prSet/>
      <dgm:spPr/>
      <dgm:t>
        <a:bodyPr/>
        <a:lstStyle/>
        <a:p>
          <a:endParaRPr lang="ru-RU"/>
        </a:p>
      </dgm:t>
    </dgm:pt>
    <dgm:pt modelId="{9DAB9DC3-0B0D-4B29-9257-0862E503FF08}" type="sibTrans" cxnId="{2AF26B63-EE2D-4949-9112-D425F590A09B}">
      <dgm:prSet/>
      <dgm:spPr/>
      <dgm:t>
        <a:bodyPr/>
        <a:lstStyle/>
        <a:p>
          <a:endParaRPr lang="ru-RU"/>
        </a:p>
      </dgm:t>
    </dgm:pt>
    <dgm:pt modelId="{FFE294E8-F4D6-4D04-A3B7-A8D9C4F10E86}">
      <dgm:prSet custT="1"/>
      <dgm:spPr/>
      <dgm:t>
        <a:bodyPr/>
        <a:lstStyle/>
        <a:p>
          <a:pPr marL="228600" lvl="1" indent="0" algn="ctr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ru-RU" sz="2400" dirty="0" smtClean="0"/>
            <a:t>ул. </a:t>
          </a:r>
          <a:r>
            <a:rPr lang="ru-RU" sz="2400" dirty="0" err="1" smtClean="0"/>
            <a:t>Симеоновская</a:t>
          </a:r>
          <a:r>
            <a:rPr lang="ru-RU" sz="2400" dirty="0" smtClean="0"/>
            <a:t>, д. 30/27, г. Тверь (площадь 0,62 га</a:t>
          </a:r>
          <a:r>
            <a: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  <a:endParaRPr lang="ru-RU" sz="2400" dirty="0"/>
        </a:p>
      </dgm:t>
    </dgm:pt>
    <dgm:pt modelId="{9DA16DFA-9B9C-4A78-AC75-D1B5F8A028BE}" type="parTrans" cxnId="{D92B3B11-FBB1-4F81-9F83-0CEA15EDC8F4}">
      <dgm:prSet/>
      <dgm:spPr/>
      <dgm:t>
        <a:bodyPr/>
        <a:lstStyle/>
        <a:p>
          <a:endParaRPr lang="ru-RU"/>
        </a:p>
      </dgm:t>
    </dgm:pt>
    <dgm:pt modelId="{99C0B8FF-205B-45F6-A981-CCFF1D5745AD}" type="sibTrans" cxnId="{D92B3B11-FBB1-4F81-9F83-0CEA15EDC8F4}">
      <dgm:prSet/>
      <dgm:spPr/>
      <dgm:t>
        <a:bodyPr/>
        <a:lstStyle/>
        <a:p>
          <a:endParaRPr lang="ru-RU"/>
        </a:p>
      </dgm:t>
    </dgm:pt>
    <dgm:pt modelId="{2C66089C-8B15-41EF-8999-C2948AB1910F}" type="pres">
      <dgm:prSet presAssocID="{92A43C67-0D27-4FC3-AA44-29340529BD8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85D8DBA6-E518-4FAA-9C6C-B5DD50469458}" type="pres">
      <dgm:prSet presAssocID="{462D63AE-ED3A-4515-89D8-8404CEDAE495}" presName="parentText" presStyleLbl="node1" presStyleIdx="0" presStyleCnt="2" custScaleY="232376" custLinFactY="-23754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BF265E9-6780-4314-8FD7-0D91966C264B}" type="pres">
      <dgm:prSet presAssocID="{462D63AE-ED3A-4515-89D8-8404CEDAE495}" presName="childText" presStyleLbl="revTx" presStyleIdx="0" presStyleCnt="1" custScaleY="37124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44BF0B7-1BF0-40B1-8E00-A075299D38C9}" type="pres">
      <dgm:prSet presAssocID="{77F514A8-FD66-46FB-ABB0-E4A3C746A3DE}" presName="parentText" presStyleLbl="node1" presStyleIdx="1" presStyleCnt="2" custLinFactNeighborY="-85781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B777502C-B8F3-4F50-81D1-A0A354661272}" type="presOf" srcId="{1E119D3C-CDC8-493C-A0D2-EA78E022AA89}" destId="{ABF265E9-6780-4314-8FD7-0D91966C264B}" srcOrd="0" destOrd="0" presId="urn:microsoft.com/office/officeart/2005/8/layout/vList2"/>
    <dgm:cxn modelId="{BF983BCF-0040-40C1-A5EE-F44DA0EC18C0}" type="presOf" srcId="{854EF766-12D5-450C-B668-037B55A70275}" destId="{ABF265E9-6780-4314-8FD7-0D91966C264B}" srcOrd="0" destOrd="9" presId="urn:microsoft.com/office/officeart/2005/8/layout/vList2"/>
    <dgm:cxn modelId="{DECE882F-B5C3-4A9A-84F1-3300AB293BCF}" type="presOf" srcId="{0FCAEFFC-0F44-421A-BC7D-F4801E2740C7}" destId="{ABF265E9-6780-4314-8FD7-0D91966C264B}" srcOrd="0" destOrd="1" presId="urn:microsoft.com/office/officeart/2005/8/layout/vList2"/>
    <dgm:cxn modelId="{239B9C3A-8F1C-403F-96F1-5A23B049536D}" type="presOf" srcId="{0BE8032D-9CFD-4B23-A5BA-EB0270F012DE}" destId="{ABF265E9-6780-4314-8FD7-0D91966C264B}" srcOrd="0" destOrd="6" presId="urn:microsoft.com/office/officeart/2005/8/layout/vList2"/>
    <dgm:cxn modelId="{047B8F4B-2B51-4D65-A316-53701D3B0CB0}" type="presOf" srcId="{77F514A8-FD66-46FB-ABB0-E4A3C746A3DE}" destId="{C44BF0B7-1BF0-40B1-8E00-A075299D38C9}" srcOrd="0" destOrd="0" presId="urn:microsoft.com/office/officeart/2005/8/layout/vList2"/>
    <dgm:cxn modelId="{F68A9225-CF42-4E58-AD31-9ECD096D1CA7}" srcId="{462D63AE-ED3A-4515-89D8-8404CEDAE495}" destId="{A802CB48-D517-4EC6-B027-A9F2D07D875B}" srcOrd="8" destOrd="0" parTransId="{9356E76D-8C04-4A47-9CBB-85275482E4B1}" sibTransId="{BAA96FC0-2804-4BF8-B15B-9BEA66340067}"/>
    <dgm:cxn modelId="{05A93EDF-4BF1-4224-AE70-E9260734B593}" srcId="{462D63AE-ED3A-4515-89D8-8404CEDAE495}" destId="{854EF766-12D5-450C-B668-037B55A70275}" srcOrd="9" destOrd="0" parTransId="{3CA0CB38-4DC9-4800-91B2-2B41EE242B49}" sibTransId="{3C60BBA4-4D81-45DF-84C1-9934B36F6188}"/>
    <dgm:cxn modelId="{851E4906-4ED0-4FB4-8960-E55F7DD60884}" type="presOf" srcId="{FFE294E8-F4D6-4D04-A3B7-A8D9C4F10E86}" destId="{ABF265E9-6780-4314-8FD7-0D91966C264B}" srcOrd="0" destOrd="10" presId="urn:microsoft.com/office/officeart/2005/8/layout/vList2"/>
    <dgm:cxn modelId="{32DDB45E-E97B-478F-97DA-D9DAC4BF83B9}" type="presOf" srcId="{A802CB48-D517-4EC6-B027-A9F2D07D875B}" destId="{ABF265E9-6780-4314-8FD7-0D91966C264B}" srcOrd="0" destOrd="8" presId="urn:microsoft.com/office/officeart/2005/8/layout/vList2"/>
    <dgm:cxn modelId="{86B04BA5-C189-4B0D-955A-95C1BE8022CA}" type="presOf" srcId="{462D63AE-ED3A-4515-89D8-8404CEDAE495}" destId="{85D8DBA6-E518-4FAA-9C6C-B5DD50469458}" srcOrd="0" destOrd="0" presId="urn:microsoft.com/office/officeart/2005/8/layout/vList2"/>
    <dgm:cxn modelId="{D92B3B11-FBB1-4F81-9F83-0CEA15EDC8F4}" srcId="{462D63AE-ED3A-4515-89D8-8404CEDAE495}" destId="{FFE294E8-F4D6-4D04-A3B7-A8D9C4F10E86}" srcOrd="10" destOrd="0" parTransId="{9DA16DFA-9B9C-4A78-AC75-D1B5F8A028BE}" sibTransId="{99C0B8FF-205B-45F6-A981-CCFF1D5745AD}"/>
    <dgm:cxn modelId="{690540FD-7037-4FF0-8FF0-8D794A1E5B75}" srcId="{462D63AE-ED3A-4515-89D8-8404CEDAE495}" destId="{590AEAAC-34DD-4D74-BFA9-74F9F8728E27}" srcOrd="3" destOrd="0" parTransId="{48A76588-3AA4-45FC-BB6D-008660CC17CC}" sibTransId="{0965F358-6218-4E80-B04B-6C3E8DE4C08D}"/>
    <dgm:cxn modelId="{E2DF8769-EF9C-4AC1-9410-8D9B323DC59C}" srcId="{92A43C67-0D27-4FC3-AA44-29340529BD8A}" destId="{462D63AE-ED3A-4515-89D8-8404CEDAE495}" srcOrd="0" destOrd="0" parTransId="{8C69086A-8298-4A96-A747-717BD63835E7}" sibTransId="{DEBD2976-FB66-4F6F-82E3-3BCF5AF6B569}"/>
    <dgm:cxn modelId="{34CC61AE-5BEE-4542-ABEF-5E4A92A2884E}" srcId="{462D63AE-ED3A-4515-89D8-8404CEDAE495}" destId="{0BE8032D-9CFD-4B23-A5BA-EB0270F012DE}" srcOrd="6" destOrd="0" parTransId="{67E2B7EE-473F-459A-9948-A226DDBDE4A6}" sibTransId="{962F3D74-CC30-4235-AEFC-6761B7153F38}"/>
    <dgm:cxn modelId="{3948F493-3375-4AEB-A41B-9594159C1DD9}" type="presOf" srcId="{D7469659-6FDF-4205-A5F5-0D7E8CC02F92}" destId="{ABF265E9-6780-4314-8FD7-0D91966C264B}" srcOrd="0" destOrd="4" presId="urn:microsoft.com/office/officeart/2005/8/layout/vList2"/>
    <dgm:cxn modelId="{858977BD-052E-4EDA-9467-0B4556D5F30E}" srcId="{462D63AE-ED3A-4515-89D8-8404CEDAE495}" destId="{B22286BF-E782-4642-94F7-1788DBEC2701}" srcOrd="5" destOrd="0" parTransId="{D0CBA62D-B6AF-4712-9509-1EACE1303CE0}" sibTransId="{8956B494-E4E1-4CEA-8EE1-441759A1936B}"/>
    <dgm:cxn modelId="{AB4F6B9A-42DF-4408-BCFB-F88FB5BDAD7F}" type="presOf" srcId="{B22286BF-E782-4642-94F7-1788DBEC2701}" destId="{ABF265E9-6780-4314-8FD7-0D91966C264B}" srcOrd="0" destOrd="5" presId="urn:microsoft.com/office/officeart/2005/8/layout/vList2"/>
    <dgm:cxn modelId="{270CC283-15DA-4855-AC4C-FDAC71D343E5}" srcId="{462D63AE-ED3A-4515-89D8-8404CEDAE495}" destId="{0FCAEFFC-0F44-421A-BC7D-F4801E2740C7}" srcOrd="1" destOrd="0" parTransId="{793C02BC-5241-4D18-951E-80526EA2EDC1}" sibTransId="{04E9A6A1-55C2-403E-AE66-627157B52164}"/>
    <dgm:cxn modelId="{1F8AD1F5-2314-46D2-B10B-B2956BB7B2D2}" srcId="{462D63AE-ED3A-4515-89D8-8404CEDAE495}" destId="{AB8206C9-7295-4367-9CF5-93363159FCBE}" srcOrd="2" destOrd="0" parTransId="{DEB6148A-FED0-41E6-A9AB-322D09639809}" sibTransId="{8FA6F9C4-47E1-4950-8EEF-7A714A8D4FD0}"/>
    <dgm:cxn modelId="{DB29F038-71A8-40D1-BF28-6A7F00D8EBD2}" srcId="{462D63AE-ED3A-4515-89D8-8404CEDAE495}" destId="{7EF213F0-DF41-4C77-BB75-4401AA6FE236}" srcOrd="7" destOrd="0" parTransId="{9E6A6E9C-8CE6-4B9B-AFCA-829A9713E646}" sibTransId="{A217807D-50C1-4B07-A35D-C43546384641}"/>
    <dgm:cxn modelId="{96C31BB8-5856-4B9F-B868-CE0FE685EC54}" type="presOf" srcId="{AB8206C9-7295-4367-9CF5-93363159FCBE}" destId="{ABF265E9-6780-4314-8FD7-0D91966C264B}" srcOrd="0" destOrd="2" presId="urn:microsoft.com/office/officeart/2005/8/layout/vList2"/>
    <dgm:cxn modelId="{3D5787F9-EB32-4B70-BA30-D3FD63FCE0EC}" type="presOf" srcId="{590AEAAC-34DD-4D74-BFA9-74F9F8728E27}" destId="{ABF265E9-6780-4314-8FD7-0D91966C264B}" srcOrd="0" destOrd="3" presId="urn:microsoft.com/office/officeart/2005/8/layout/vList2"/>
    <dgm:cxn modelId="{17A89BF7-B28E-482C-9620-45B3DAAD410B}" type="presOf" srcId="{7EF213F0-DF41-4C77-BB75-4401AA6FE236}" destId="{ABF265E9-6780-4314-8FD7-0D91966C264B}" srcOrd="0" destOrd="7" presId="urn:microsoft.com/office/officeart/2005/8/layout/vList2"/>
    <dgm:cxn modelId="{CAA0A840-73E4-47C8-A658-E6A9EA116091}" srcId="{462D63AE-ED3A-4515-89D8-8404CEDAE495}" destId="{1E119D3C-CDC8-493C-A0D2-EA78E022AA89}" srcOrd="0" destOrd="0" parTransId="{958626E4-FE24-4C33-A53A-3681C4209034}" sibTransId="{D26DF2A1-A34E-4256-987C-E2B53CFAFFEA}"/>
    <dgm:cxn modelId="{F4D3D734-658C-452B-BD67-31C46D6E685E}" type="presOf" srcId="{92A43C67-0D27-4FC3-AA44-29340529BD8A}" destId="{2C66089C-8B15-41EF-8999-C2948AB1910F}" srcOrd="0" destOrd="0" presId="urn:microsoft.com/office/officeart/2005/8/layout/vList2"/>
    <dgm:cxn modelId="{1B709C50-5C32-4933-B5BF-A8508699C9D0}" srcId="{92A43C67-0D27-4FC3-AA44-29340529BD8A}" destId="{77F514A8-FD66-46FB-ABB0-E4A3C746A3DE}" srcOrd="1" destOrd="0" parTransId="{F1C9697E-EC03-496A-A481-EF6EF6E910DF}" sibTransId="{D335A792-4BD4-4B7E-9BAF-EC6FF5D14739}"/>
    <dgm:cxn modelId="{2AF26B63-EE2D-4949-9112-D425F590A09B}" srcId="{462D63AE-ED3A-4515-89D8-8404CEDAE495}" destId="{D7469659-6FDF-4205-A5F5-0D7E8CC02F92}" srcOrd="4" destOrd="0" parTransId="{08674C1D-629D-4A13-BDF4-23662E351B91}" sibTransId="{9DAB9DC3-0B0D-4B29-9257-0862E503FF08}"/>
    <dgm:cxn modelId="{71049EAC-78D1-421E-960F-E8D91A312A7D}" type="presParOf" srcId="{2C66089C-8B15-41EF-8999-C2948AB1910F}" destId="{85D8DBA6-E518-4FAA-9C6C-B5DD50469458}" srcOrd="0" destOrd="0" presId="urn:microsoft.com/office/officeart/2005/8/layout/vList2"/>
    <dgm:cxn modelId="{9D76B9DE-B990-4310-B1B6-FD77CE5934C0}" type="presParOf" srcId="{2C66089C-8B15-41EF-8999-C2948AB1910F}" destId="{ABF265E9-6780-4314-8FD7-0D91966C264B}" srcOrd="1" destOrd="0" presId="urn:microsoft.com/office/officeart/2005/8/layout/vList2"/>
    <dgm:cxn modelId="{2A87C19C-DCE8-4564-9798-B6C3894A2BDB}" type="presParOf" srcId="{2C66089C-8B15-41EF-8999-C2948AB1910F}" destId="{C44BF0B7-1BF0-40B1-8E00-A075299D38C9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89EBC1A-4D59-4626-B850-26098A62EAC2}" type="doc">
      <dgm:prSet loTypeId="urn:microsoft.com/office/officeart/2005/8/layout/list1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5308EAF-F8BB-4B36-9B0C-D0AC301E317D}">
      <dgm:prSet phldrT="[Текст]" custT="1"/>
      <dgm:spPr/>
      <dgm:t>
        <a:bodyPr/>
        <a:lstStyle/>
        <a:p>
          <a:r>
            <a:rPr lang="ru-RU" sz="2000" dirty="0" smtClean="0"/>
            <a:t>Приватизация 100% пакета акций ОАО «ГХАТО» </a:t>
          </a:r>
          <a:endParaRPr lang="ru-RU" sz="2000" dirty="0"/>
        </a:p>
      </dgm:t>
    </dgm:pt>
    <dgm:pt modelId="{D46B4101-036A-4F2D-84AC-B5983A42752B}" type="parTrans" cxnId="{C0679023-2F21-4E74-841B-FD70C90044CB}">
      <dgm:prSet/>
      <dgm:spPr/>
      <dgm:t>
        <a:bodyPr/>
        <a:lstStyle/>
        <a:p>
          <a:endParaRPr lang="ru-RU"/>
        </a:p>
      </dgm:t>
    </dgm:pt>
    <dgm:pt modelId="{C877B351-45EF-4935-A039-A2F0C089DBB7}" type="sibTrans" cxnId="{C0679023-2F21-4E74-841B-FD70C90044CB}">
      <dgm:prSet/>
      <dgm:spPr/>
      <dgm:t>
        <a:bodyPr/>
        <a:lstStyle/>
        <a:p>
          <a:endParaRPr lang="ru-RU"/>
        </a:p>
      </dgm:t>
    </dgm:pt>
    <dgm:pt modelId="{400EE7E5-51E8-405D-BC06-070EE405F8F8}">
      <dgm:prSet phldrT="[Текст]" custT="1"/>
      <dgm:spPr/>
      <dgm:t>
        <a:bodyPr/>
        <a:lstStyle/>
        <a:p>
          <a:r>
            <a:rPr lang="ru-RU" sz="2000" dirty="0" smtClean="0"/>
            <a:t>Аукцион по продаже 100% пакета акций ОАО «ГХАТО»</a:t>
          </a:r>
          <a:endParaRPr lang="ru-RU" sz="2000" dirty="0"/>
        </a:p>
      </dgm:t>
    </dgm:pt>
    <dgm:pt modelId="{8263BAED-E90E-4DA2-A524-C571D582E98A}" type="parTrans" cxnId="{A958705B-C34A-4139-8AD7-6E6C2975190D}">
      <dgm:prSet/>
      <dgm:spPr/>
      <dgm:t>
        <a:bodyPr/>
        <a:lstStyle/>
        <a:p>
          <a:endParaRPr lang="ru-RU"/>
        </a:p>
      </dgm:t>
    </dgm:pt>
    <dgm:pt modelId="{161FB548-2130-4916-8372-74CCA782F8CC}" type="sibTrans" cxnId="{A958705B-C34A-4139-8AD7-6E6C2975190D}">
      <dgm:prSet/>
      <dgm:spPr/>
      <dgm:t>
        <a:bodyPr/>
        <a:lstStyle/>
        <a:p>
          <a:endParaRPr lang="ru-RU"/>
        </a:p>
      </dgm:t>
    </dgm:pt>
    <dgm:pt modelId="{C9EEF025-9EE0-4313-AAC1-D77CCC5456F9}">
      <dgm:prSet phldrT="[Текст]" custT="1"/>
      <dgm:spPr/>
      <dgm:t>
        <a:bodyPr/>
        <a:lstStyle/>
        <a:p>
          <a:r>
            <a:rPr lang="ru-RU" sz="2000" dirty="0" smtClean="0"/>
            <a:t>Победителем</a:t>
          </a:r>
          <a:r>
            <a:rPr lang="ru-RU" sz="2000" baseline="0" dirty="0" smtClean="0"/>
            <a:t> аукциона становится ООО «</a:t>
          </a:r>
          <a:r>
            <a:rPr lang="ru-RU" sz="2000" baseline="0" dirty="0" err="1" smtClean="0"/>
            <a:t>Деверсориум</a:t>
          </a:r>
          <a:r>
            <a:rPr lang="ru-RU" sz="2000" baseline="0" dirty="0" smtClean="0"/>
            <a:t> групп», которое получает корпоративный контроль над ОАО «ГХАТО»</a:t>
          </a:r>
          <a:endParaRPr lang="ru-RU" sz="2000" dirty="0"/>
        </a:p>
      </dgm:t>
    </dgm:pt>
    <dgm:pt modelId="{612B9531-39E1-4045-A7D0-F348A970EA35}" type="parTrans" cxnId="{D3B84BD2-1335-43CF-9233-6ED4348A7150}">
      <dgm:prSet/>
      <dgm:spPr/>
      <dgm:t>
        <a:bodyPr/>
        <a:lstStyle/>
        <a:p>
          <a:endParaRPr lang="ru-RU"/>
        </a:p>
      </dgm:t>
    </dgm:pt>
    <dgm:pt modelId="{A87EBE86-C96B-4B5F-A388-7AAB617BEA0D}" type="sibTrans" cxnId="{D3B84BD2-1335-43CF-9233-6ED4348A7150}">
      <dgm:prSet/>
      <dgm:spPr/>
      <dgm:t>
        <a:bodyPr/>
        <a:lstStyle/>
        <a:p>
          <a:endParaRPr lang="ru-RU"/>
        </a:p>
      </dgm:t>
    </dgm:pt>
    <dgm:pt modelId="{A0B1A4BD-A694-4F12-A19A-9E5F234E2C99}">
      <dgm:prSet custT="1"/>
      <dgm:spPr/>
      <dgm:t>
        <a:bodyPr/>
        <a:lstStyle/>
        <a:p>
          <a:r>
            <a:rPr lang="ru-RU" sz="2000" dirty="0" smtClean="0"/>
            <a:t>Возбуждение уголовного дела по факту незаконного отчуждения акций ОАО «ГХАТО»</a:t>
          </a:r>
          <a:endParaRPr lang="ru-RU" sz="2000" dirty="0"/>
        </a:p>
      </dgm:t>
    </dgm:pt>
    <dgm:pt modelId="{BEB6EE2F-5D3E-4290-8B68-9435E9066D27}" type="parTrans" cxnId="{B6B2A21B-DF26-4A40-AAF7-636019CDE308}">
      <dgm:prSet/>
      <dgm:spPr/>
      <dgm:t>
        <a:bodyPr/>
        <a:lstStyle/>
        <a:p>
          <a:endParaRPr lang="ru-RU"/>
        </a:p>
      </dgm:t>
    </dgm:pt>
    <dgm:pt modelId="{37A4D0BC-4A53-4B4A-9F5C-ED6C57924374}" type="sibTrans" cxnId="{B6B2A21B-DF26-4A40-AAF7-636019CDE308}">
      <dgm:prSet/>
      <dgm:spPr/>
      <dgm:t>
        <a:bodyPr/>
        <a:lstStyle/>
        <a:p>
          <a:endParaRPr lang="ru-RU"/>
        </a:p>
      </dgm:t>
    </dgm:pt>
    <dgm:pt modelId="{3E727BCD-A530-427A-A46B-9B7EA196686C}" type="pres">
      <dgm:prSet presAssocID="{589EBC1A-4D59-4626-B850-26098A62EAC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CBBEB2FC-5686-43B9-B410-E49C1AB24B8B}" type="pres">
      <dgm:prSet presAssocID="{85308EAF-F8BB-4B36-9B0C-D0AC301E317D}" presName="parentLin" presStyleCnt="0"/>
      <dgm:spPr/>
    </dgm:pt>
    <dgm:pt modelId="{262B8900-4BF6-4BC3-8707-849EA0EF4B07}" type="pres">
      <dgm:prSet presAssocID="{85308EAF-F8BB-4B36-9B0C-D0AC301E317D}" presName="parentLeftMargin" presStyleLbl="node1" presStyleIdx="0" presStyleCnt="4"/>
      <dgm:spPr/>
      <dgm:t>
        <a:bodyPr/>
        <a:lstStyle/>
        <a:p>
          <a:endParaRPr lang="ru-RU"/>
        </a:p>
      </dgm:t>
    </dgm:pt>
    <dgm:pt modelId="{FBD1D356-217D-4464-9BC6-FEFB6B152D0C}" type="pres">
      <dgm:prSet presAssocID="{85308EAF-F8BB-4B36-9B0C-D0AC301E317D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AE82490-0A27-4028-A681-9080179B58AA}" type="pres">
      <dgm:prSet presAssocID="{85308EAF-F8BB-4B36-9B0C-D0AC301E317D}" presName="negativeSpace" presStyleCnt="0"/>
      <dgm:spPr/>
    </dgm:pt>
    <dgm:pt modelId="{341FDCEE-F58B-4304-819B-E900467C1E33}" type="pres">
      <dgm:prSet presAssocID="{85308EAF-F8BB-4B36-9B0C-D0AC301E317D}" presName="childText" presStyleLbl="conFgAcc1" presStyleIdx="0" presStyleCnt="4">
        <dgm:presLayoutVars>
          <dgm:bulletEnabled val="1"/>
        </dgm:presLayoutVars>
      </dgm:prSet>
      <dgm:spPr/>
    </dgm:pt>
    <dgm:pt modelId="{0F1608FD-E43F-4507-AD64-A822A1C49505}" type="pres">
      <dgm:prSet presAssocID="{C877B351-45EF-4935-A039-A2F0C089DBB7}" presName="spaceBetweenRectangles" presStyleCnt="0"/>
      <dgm:spPr/>
    </dgm:pt>
    <dgm:pt modelId="{13F79B01-D7EA-4FB4-AA91-A5DAB0C36775}" type="pres">
      <dgm:prSet presAssocID="{400EE7E5-51E8-405D-BC06-070EE405F8F8}" presName="parentLin" presStyleCnt="0"/>
      <dgm:spPr/>
    </dgm:pt>
    <dgm:pt modelId="{3C09DB97-A371-4340-B28A-7E6CCAD92FD3}" type="pres">
      <dgm:prSet presAssocID="{400EE7E5-51E8-405D-BC06-070EE405F8F8}" presName="parentLeftMargin" presStyleLbl="node1" presStyleIdx="0" presStyleCnt="4"/>
      <dgm:spPr/>
      <dgm:t>
        <a:bodyPr/>
        <a:lstStyle/>
        <a:p>
          <a:endParaRPr lang="ru-RU"/>
        </a:p>
      </dgm:t>
    </dgm:pt>
    <dgm:pt modelId="{7B3E5C4E-9DA5-47B2-A170-76AB7DF351A4}" type="pres">
      <dgm:prSet presAssocID="{400EE7E5-51E8-405D-BC06-070EE405F8F8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D53D5C7-4F33-47DA-9DC1-2E3F013A0F63}" type="pres">
      <dgm:prSet presAssocID="{400EE7E5-51E8-405D-BC06-070EE405F8F8}" presName="negativeSpace" presStyleCnt="0"/>
      <dgm:spPr/>
    </dgm:pt>
    <dgm:pt modelId="{B80FE91E-7F38-4908-9382-A9F2A5442418}" type="pres">
      <dgm:prSet presAssocID="{400EE7E5-51E8-405D-BC06-070EE405F8F8}" presName="childText" presStyleLbl="conFgAcc1" presStyleIdx="1" presStyleCnt="4">
        <dgm:presLayoutVars>
          <dgm:bulletEnabled val="1"/>
        </dgm:presLayoutVars>
      </dgm:prSet>
      <dgm:spPr/>
    </dgm:pt>
    <dgm:pt modelId="{ADC94EC2-D248-498E-BAB0-34FBBB5AD161}" type="pres">
      <dgm:prSet presAssocID="{161FB548-2130-4916-8372-74CCA782F8CC}" presName="spaceBetweenRectangles" presStyleCnt="0"/>
      <dgm:spPr/>
    </dgm:pt>
    <dgm:pt modelId="{C36EC123-F849-42C6-8CC5-362BB3292677}" type="pres">
      <dgm:prSet presAssocID="{C9EEF025-9EE0-4313-AAC1-D77CCC5456F9}" presName="parentLin" presStyleCnt="0"/>
      <dgm:spPr/>
    </dgm:pt>
    <dgm:pt modelId="{CC4F3386-9D08-422E-BC1F-4D97CB643985}" type="pres">
      <dgm:prSet presAssocID="{C9EEF025-9EE0-4313-AAC1-D77CCC5456F9}" presName="parentLeftMargin" presStyleLbl="node1" presStyleIdx="1" presStyleCnt="4"/>
      <dgm:spPr/>
      <dgm:t>
        <a:bodyPr/>
        <a:lstStyle/>
        <a:p>
          <a:endParaRPr lang="ru-RU"/>
        </a:p>
      </dgm:t>
    </dgm:pt>
    <dgm:pt modelId="{DEF83A68-F60A-45C8-992D-EB08D23192BC}" type="pres">
      <dgm:prSet presAssocID="{C9EEF025-9EE0-4313-AAC1-D77CCC5456F9}" presName="parentText" presStyleLbl="node1" presStyleIdx="2" presStyleCnt="4" custScaleY="144817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D40E092-978F-4186-843E-F8D051D2009A}" type="pres">
      <dgm:prSet presAssocID="{C9EEF025-9EE0-4313-AAC1-D77CCC5456F9}" presName="negativeSpace" presStyleCnt="0"/>
      <dgm:spPr/>
    </dgm:pt>
    <dgm:pt modelId="{7E73BA84-8AFF-4221-ADD2-1FE629880FFA}" type="pres">
      <dgm:prSet presAssocID="{C9EEF025-9EE0-4313-AAC1-D77CCC5456F9}" presName="childText" presStyleLbl="conFgAcc1" presStyleIdx="2" presStyleCnt="4">
        <dgm:presLayoutVars>
          <dgm:bulletEnabled val="1"/>
        </dgm:presLayoutVars>
      </dgm:prSet>
      <dgm:spPr/>
    </dgm:pt>
    <dgm:pt modelId="{6737AA73-5123-45AB-9D54-5ACC49CB3743}" type="pres">
      <dgm:prSet presAssocID="{A87EBE86-C96B-4B5F-A388-7AAB617BEA0D}" presName="spaceBetweenRectangles" presStyleCnt="0"/>
      <dgm:spPr/>
    </dgm:pt>
    <dgm:pt modelId="{72124623-DF96-49A7-95DD-082B16787F4C}" type="pres">
      <dgm:prSet presAssocID="{A0B1A4BD-A694-4F12-A19A-9E5F234E2C99}" presName="parentLin" presStyleCnt="0"/>
      <dgm:spPr/>
    </dgm:pt>
    <dgm:pt modelId="{97B559C3-6C19-4254-9252-2D84837DC446}" type="pres">
      <dgm:prSet presAssocID="{A0B1A4BD-A694-4F12-A19A-9E5F234E2C99}" presName="parentLeftMargin" presStyleLbl="node1" presStyleIdx="2" presStyleCnt="4"/>
      <dgm:spPr/>
      <dgm:t>
        <a:bodyPr/>
        <a:lstStyle/>
        <a:p>
          <a:endParaRPr lang="ru-RU"/>
        </a:p>
      </dgm:t>
    </dgm:pt>
    <dgm:pt modelId="{295377E9-5DAF-4B0E-A53A-AC4C43FAED5D}" type="pres">
      <dgm:prSet presAssocID="{A0B1A4BD-A694-4F12-A19A-9E5F234E2C99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394AF52-34C5-4A42-880F-C18AF7859ABC}" type="pres">
      <dgm:prSet presAssocID="{A0B1A4BD-A694-4F12-A19A-9E5F234E2C99}" presName="negativeSpace" presStyleCnt="0"/>
      <dgm:spPr/>
    </dgm:pt>
    <dgm:pt modelId="{70A78CA6-16D8-4EF8-815E-1E08F438B595}" type="pres">
      <dgm:prSet presAssocID="{A0B1A4BD-A694-4F12-A19A-9E5F234E2C99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D3B84BD2-1335-43CF-9233-6ED4348A7150}" srcId="{589EBC1A-4D59-4626-B850-26098A62EAC2}" destId="{C9EEF025-9EE0-4313-AAC1-D77CCC5456F9}" srcOrd="2" destOrd="0" parTransId="{612B9531-39E1-4045-A7D0-F348A970EA35}" sibTransId="{A87EBE86-C96B-4B5F-A388-7AAB617BEA0D}"/>
    <dgm:cxn modelId="{63175E52-53E5-4989-9F60-EF9386721A18}" type="presOf" srcId="{85308EAF-F8BB-4B36-9B0C-D0AC301E317D}" destId="{FBD1D356-217D-4464-9BC6-FEFB6B152D0C}" srcOrd="1" destOrd="0" presId="urn:microsoft.com/office/officeart/2005/8/layout/list1"/>
    <dgm:cxn modelId="{0D2B9D2D-3CA1-4E5A-B6B9-CAF86FE201FE}" type="presOf" srcId="{85308EAF-F8BB-4B36-9B0C-D0AC301E317D}" destId="{262B8900-4BF6-4BC3-8707-849EA0EF4B07}" srcOrd="0" destOrd="0" presId="urn:microsoft.com/office/officeart/2005/8/layout/list1"/>
    <dgm:cxn modelId="{21AB6209-6682-44AF-A914-48C0F0210EAF}" type="presOf" srcId="{589EBC1A-4D59-4626-B850-26098A62EAC2}" destId="{3E727BCD-A530-427A-A46B-9B7EA196686C}" srcOrd="0" destOrd="0" presId="urn:microsoft.com/office/officeart/2005/8/layout/list1"/>
    <dgm:cxn modelId="{DF81C93E-16B8-4F31-94EA-85F76ACABE69}" type="presOf" srcId="{400EE7E5-51E8-405D-BC06-070EE405F8F8}" destId="{3C09DB97-A371-4340-B28A-7E6CCAD92FD3}" srcOrd="0" destOrd="0" presId="urn:microsoft.com/office/officeart/2005/8/layout/list1"/>
    <dgm:cxn modelId="{A958705B-C34A-4139-8AD7-6E6C2975190D}" srcId="{589EBC1A-4D59-4626-B850-26098A62EAC2}" destId="{400EE7E5-51E8-405D-BC06-070EE405F8F8}" srcOrd="1" destOrd="0" parTransId="{8263BAED-E90E-4DA2-A524-C571D582E98A}" sibTransId="{161FB548-2130-4916-8372-74CCA782F8CC}"/>
    <dgm:cxn modelId="{C55A4CEB-B7E5-4D9E-93D1-AD57711411BD}" type="presOf" srcId="{C9EEF025-9EE0-4313-AAC1-D77CCC5456F9}" destId="{DEF83A68-F60A-45C8-992D-EB08D23192BC}" srcOrd="1" destOrd="0" presId="urn:microsoft.com/office/officeart/2005/8/layout/list1"/>
    <dgm:cxn modelId="{FF695C48-196F-4532-AC9E-E3088BD7CD27}" type="presOf" srcId="{400EE7E5-51E8-405D-BC06-070EE405F8F8}" destId="{7B3E5C4E-9DA5-47B2-A170-76AB7DF351A4}" srcOrd="1" destOrd="0" presId="urn:microsoft.com/office/officeart/2005/8/layout/list1"/>
    <dgm:cxn modelId="{20C7C510-B66D-49E1-8922-3E1D2B8858D0}" type="presOf" srcId="{A0B1A4BD-A694-4F12-A19A-9E5F234E2C99}" destId="{295377E9-5DAF-4B0E-A53A-AC4C43FAED5D}" srcOrd="1" destOrd="0" presId="urn:microsoft.com/office/officeart/2005/8/layout/list1"/>
    <dgm:cxn modelId="{B6B2A21B-DF26-4A40-AAF7-636019CDE308}" srcId="{589EBC1A-4D59-4626-B850-26098A62EAC2}" destId="{A0B1A4BD-A694-4F12-A19A-9E5F234E2C99}" srcOrd="3" destOrd="0" parTransId="{BEB6EE2F-5D3E-4290-8B68-9435E9066D27}" sibTransId="{37A4D0BC-4A53-4B4A-9F5C-ED6C57924374}"/>
    <dgm:cxn modelId="{1F2CB1A7-90B2-4C79-A3D8-1002149184CF}" type="presOf" srcId="{A0B1A4BD-A694-4F12-A19A-9E5F234E2C99}" destId="{97B559C3-6C19-4254-9252-2D84837DC446}" srcOrd="0" destOrd="0" presId="urn:microsoft.com/office/officeart/2005/8/layout/list1"/>
    <dgm:cxn modelId="{F7649747-3500-46A9-8994-03DD31374D2F}" type="presOf" srcId="{C9EEF025-9EE0-4313-AAC1-D77CCC5456F9}" destId="{CC4F3386-9D08-422E-BC1F-4D97CB643985}" srcOrd="0" destOrd="0" presId="urn:microsoft.com/office/officeart/2005/8/layout/list1"/>
    <dgm:cxn modelId="{C0679023-2F21-4E74-841B-FD70C90044CB}" srcId="{589EBC1A-4D59-4626-B850-26098A62EAC2}" destId="{85308EAF-F8BB-4B36-9B0C-D0AC301E317D}" srcOrd="0" destOrd="0" parTransId="{D46B4101-036A-4F2D-84AC-B5983A42752B}" sibTransId="{C877B351-45EF-4935-A039-A2F0C089DBB7}"/>
    <dgm:cxn modelId="{DD2BE21B-B667-4DD7-B977-6BED78819E1A}" type="presParOf" srcId="{3E727BCD-A530-427A-A46B-9B7EA196686C}" destId="{CBBEB2FC-5686-43B9-B410-E49C1AB24B8B}" srcOrd="0" destOrd="0" presId="urn:microsoft.com/office/officeart/2005/8/layout/list1"/>
    <dgm:cxn modelId="{0D14C9A8-558F-4A0C-BFAE-F1D6E6A76795}" type="presParOf" srcId="{CBBEB2FC-5686-43B9-B410-E49C1AB24B8B}" destId="{262B8900-4BF6-4BC3-8707-849EA0EF4B07}" srcOrd="0" destOrd="0" presId="urn:microsoft.com/office/officeart/2005/8/layout/list1"/>
    <dgm:cxn modelId="{1E21676F-3880-492C-A431-7C2A5B9C4E0D}" type="presParOf" srcId="{CBBEB2FC-5686-43B9-B410-E49C1AB24B8B}" destId="{FBD1D356-217D-4464-9BC6-FEFB6B152D0C}" srcOrd="1" destOrd="0" presId="urn:microsoft.com/office/officeart/2005/8/layout/list1"/>
    <dgm:cxn modelId="{1E341F90-AB08-4076-B85C-1C026B7CFB74}" type="presParOf" srcId="{3E727BCD-A530-427A-A46B-9B7EA196686C}" destId="{FAE82490-0A27-4028-A681-9080179B58AA}" srcOrd="1" destOrd="0" presId="urn:microsoft.com/office/officeart/2005/8/layout/list1"/>
    <dgm:cxn modelId="{646204B9-6167-486D-9ACC-5B1FE3112CEA}" type="presParOf" srcId="{3E727BCD-A530-427A-A46B-9B7EA196686C}" destId="{341FDCEE-F58B-4304-819B-E900467C1E33}" srcOrd="2" destOrd="0" presId="urn:microsoft.com/office/officeart/2005/8/layout/list1"/>
    <dgm:cxn modelId="{E03E4853-7343-4EA1-91C7-BA2417F69E72}" type="presParOf" srcId="{3E727BCD-A530-427A-A46B-9B7EA196686C}" destId="{0F1608FD-E43F-4507-AD64-A822A1C49505}" srcOrd="3" destOrd="0" presId="urn:microsoft.com/office/officeart/2005/8/layout/list1"/>
    <dgm:cxn modelId="{A1F46142-C325-41C0-8A64-988C92DE84A9}" type="presParOf" srcId="{3E727BCD-A530-427A-A46B-9B7EA196686C}" destId="{13F79B01-D7EA-4FB4-AA91-A5DAB0C36775}" srcOrd="4" destOrd="0" presId="urn:microsoft.com/office/officeart/2005/8/layout/list1"/>
    <dgm:cxn modelId="{F7A6E818-B601-4610-89F5-5CC3C637823A}" type="presParOf" srcId="{13F79B01-D7EA-4FB4-AA91-A5DAB0C36775}" destId="{3C09DB97-A371-4340-B28A-7E6CCAD92FD3}" srcOrd="0" destOrd="0" presId="urn:microsoft.com/office/officeart/2005/8/layout/list1"/>
    <dgm:cxn modelId="{F6E59036-DD32-4FD7-9AE7-009288D378AD}" type="presParOf" srcId="{13F79B01-D7EA-4FB4-AA91-A5DAB0C36775}" destId="{7B3E5C4E-9DA5-47B2-A170-76AB7DF351A4}" srcOrd="1" destOrd="0" presId="urn:microsoft.com/office/officeart/2005/8/layout/list1"/>
    <dgm:cxn modelId="{E924F40D-B536-4ED8-A2B7-23AC37EA6D56}" type="presParOf" srcId="{3E727BCD-A530-427A-A46B-9B7EA196686C}" destId="{2D53D5C7-4F33-47DA-9DC1-2E3F013A0F63}" srcOrd="5" destOrd="0" presId="urn:microsoft.com/office/officeart/2005/8/layout/list1"/>
    <dgm:cxn modelId="{5221991A-4585-431E-B60E-653D0A89B56A}" type="presParOf" srcId="{3E727BCD-A530-427A-A46B-9B7EA196686C}" destId="{B80FE91E-7F38-4908-9382-A9F2A5442418}" srcOrd="6" destOrd="0" presId="urn:microsoft.com/office/officeart/2005/8/layout/list1"/>
    <dgm:cxn modelId="{9F1DB18B-9FC0-41D7-9DF1-8EE4F0C7A16D}" type="presParOf" srcId="{3E727BCD-A530-427A-A46B-9B7EA196686C}" destId="{ADC94EC2-D248-498E-BAB0-34FBBB5AD161}" srcOrd="7" destOrd="0" presId="urn:microsoft.com/office/officeart/2005/8/layout/list1"/>
    <dgm:cxn modelId="{2A5F12CC-E3FE-4223-AC39-16B627F62E6E}" type="presParOf" srcId="{3E727BCD-A530-427A-A46B-9B7EA196686C}" destId="{C36EC123-F849-42C6-8CC5-362BB3292677}" srcOrd="8" destOrd="0" presId="urn:microsoft.com/office/officeart/2005/8/layout/list1"/>
    <dgm:cxn modelId="{F9DE8186-D9BA-47DD-9973-0F2DECB0F969}" type="presParOf" srcId="{C36EC123-F849-42C6-8CC5-362BB3292677}" destId="{CC4F3386-9D08-422E-BC1F-4D97CB643985}" srcOrd="0" destOrd="0" presId="urn:microsoft.com/office/officeart/2005/8/layout/list1"/>
    <dgm:cxn modelId="{A5728BA4-9DE5-41AB-B50A-7252F874169E}" type="presParOf" srcId="{C36EC123-F849-42C6-8CC5-362BB3292677}" destId="{DEF83A68-F60A-45C8-992D-EB08D23192BC}" srcOrd="1" destOrd="0" presId="urn:microsoft.com/office/officeart/2005/8/layout/list1"/>
    <dgm:cxn modelId="{B7158397-203A-4299-AB37-90BBD7A3A9F7}" type="presParOf" srcId="{3E727BCD-A530-427A-A46B-9B7EA196686C}" destId="{9D40E092-978F-4186-843E-F8D051D2009A}" srcOrd="9" destOrd="0" presId="urn:microsoft.com/office/officeart/2005/8/layout/list1"/>
    <dgm:cxn modelId="{096B6A31-4F4E-4B28-A12E-69AE9E4B44F6}" type="presParOf" srcId="{3E727BCD-A530-427A-A46B-9B7EA196686C}" destId="{7E73BA84-8AFF-4221-ADD2-1FE629880FFA}" srcOrd="10" destOrd="0" presId="urn:microsoft.com/office/officeart/2005/8/layout/list1"/>
    <dgm:cxn modelId="{9E563B97-F840-472D-BD9D-E3B9D4285410}" type="presParOf" srcId="{3E727BCD-A530-427A-A46B-9B7EA196686C}" destId="{6737AA73-5123-45AB-9D54-5ACC49CB3743}" srcOrd="11" destOrd="0" presId="urn:microsoft.com/office/officeart/2005/8/layout/list1"/>
    <dgm:cxn modelId="{7F3A5735-95B9-42ED-8BE4-82641DFCA20A}" type="presParOf" srcId="{3E727BCD-A530-427A-A46B-9B7EA196686C}" destId="{72124623-DF96-49A7-95DD-082B16787F4C}" srcOrd="12" destOrd="0" presId="urn:microsoft.com/office/officeart/2005/8/layout/list1"/>
    <dgm:cxn modelId="{2F170D71-5FF7-4769-AC4B-777AE6B1F657}" type="presParOf" srcId="{72124623-DF96-49A7-95DD-082B16787F4C}" destId="{97B559C3-6C19-4254-9252-2D84837DC446}" srcOrd="0" destOrd="0" presId="urn:microsoft.com/office/officeart/2005/8/layout/list1"/>
    <dgm:cxn modelId="{7F383961-7A02-4E41-B7E9-FF3E9BDF2EE0}" type="presParOf" srcId="{72124623-DF96-49A7-95DD-082B16787F4C}" destId="{295377E9-5DAF-4B0E-A53A-AC4C43FAED5D}" srcOrd="1" destOrd="0" presId="urn:microsoft.com/office/officeart/2005/8/layout/list1"/>
    <dgm:cxn modelId="{39FA03CF-071B-4BF5-8CBA-4E46594196C6}" type="presParOf" srcId="{3E727BCD-A530-427A-A46B-9B7EA196686C}" destId="{5394AF52-34C5-4A42-880F-C18AF7859ABC}" srcOrd="13" destOrd="0" presId="urn:microsoft.com/office/officeart/2005/8/layout/list1"/>
    <dgm:cxn modelId="{EAB710F5-947F-46B9-8B32-06F5D1C837DF}" type="presParOf" srcId="{3E727BCD-A530-427A-A46B-9B7EA196686C}" destId="{70A78CA6-16D8-4EF8-815E-1E08F438B59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B83FBCB-8779-4EFC-A196-A4E0A1DCD4EA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D16C408-C707-4976-AF77-9B1B8FCAE413}">
      <dgm:prSet phldrT="[Текст]"/>
      <dgm:spPr/>
      <dgm:t>
        <a:bodyPr/>
        <a:lstStyle/>
        <a:p>
          <a:endParaRPr lang="ru-RU" dirty="0"/>
        </a:p>
      </dgm:t>
    </dgm:pt>
    <dgm:pt modelId="{17FEAD9E-1AF3-421F-86D7-766E7C830C5D}" type="parTrans" cxnId="{CFA77ABA-C56B-4496-A4C4-1A7312A35C14}">
      <dgm:prSet/>
      <dgm:spPr/>
      <dgm:t>
        <a:bodyPr/>
        <a:lstStyle/>
        <a:p>
          <a:endParaRPr lang="ru-RU"/>
        </a:p>
      </dgm:t>
    </dgm:pt>
    <dgm:pt modelId="{0D9AF414-2BD4-412A-85CC-54D7E9A28CE3}" type="sibTrans" cxnId="{CFA77ABA-C56B-4496-A4C4-1A7312A35C14}">
      <dgm:prSet/>
      <dgm:spPr/>
      <dgm:t>
        <a:bodyPr/>
        <a:lstStyle/>
        <a:p>
          <a:endParaRPr lang="ru-RU"/>
        </a:p>
      </dgm:t>
    </dgm:pt>
    <dgm:pt modelId="{1E9E7C19-70A2-47D7-8F25-4028635CCE68}">
      <dgm:prSet phldrT="[Текст]" custT="1"/>
      <dgm:spPr/>
      <dgm:t>
        <a:bodyPr/>
        <a:lstStyle/>
        <a:p>
          <a:r>
            <a:rPr lang="ru-RU" sz="1400" dirty="0" smtClean="0"/>
            <a:t>Дело № А66-14599/2014. Решением Арбитражного суда Тверской области от 19.09.2017 договор купли-продажи акций признан недействительным (решение вступило в законную силу).</a:t>
          </a:r>
          <a:endParaRPr lang="ru-RU" sz="1400" dirty="0"/>
        </a:p>
      </dgm:t>
    </dgm:pt>
    <dgm:pt modelId="{0DBCB4A7-455E-4B2D-9020-366D0385C965}" type="parTrans" cxnId="{BA0215A0-8029-4335-96C2-29EC7B1EAE84}">
      <dgm:prSet/>
      <dgm:spPr/>
      <dgm:t>
        <a:bodyPr/>
        <a:lstStyle/>
        <a:p>
          <a:endParaRPr lang="ru-RU"/>
        </a:p>
      </dgm:t>
    </dgm:pt>
    <dgm:pt modelId="{CB4D3D29-9F2B-4BBC-BBA6-AA5F1498B1A3}" type="sibTrans" cxnId="{BA0215A0-8029-4335-96C2-29EC7B1EAE84}">
      <dgm:prSet/>
      <dgm:spPr/>
      <dgm:t>
        <a:bodyPr/>
        <a:lstStyle/>
        <a:p>
          <a:endParaRPr lang="ru-RU"/>
        </a:p>
      </dgm:t>
    </dgm:pt>
    <dgm:pt modelId="{21A12FC6-0D8D-4380-A37A-C85B5AA707AD}">
      <dgm:prSet phldrT="[Текст]"/>
      <dgm:spPr/>
      <dgm:t>
        <a:bodyPr/>
        <a:lstStyle/>
        <a:p>
          <a:endParaRPr lang="ru-RU" dirty="0"/>
        </a:p>
      </dgm:t>
    </dgm:pt>
    <dgm:pt modelId="{13C7147A-3C55-491C-B239-60A268289010}" type="parTrans" cxnId="{6DE2899F-2A49-43E0-A325-DA1B876B58BD}">
      <dgm:prSet/>
      <dgm:spPr/>
      <dgm:t>
        <a:bodyPr/>
        <a:lstStyle/>
        <a:p>
          <a:endParaRPr lang="ru-RU"/>
        </a:p>
      </dgm:t>
    </dgm:pt>
    <dgm:pt modelId="{6A8ED04E-9544-4FA3-BDBD-04453C358920}" type="sibTrans" cxnId="{6DE2899F-2A49-43E0-A325-DA1B876B58BD}">
      <dgm:prSet/>
      <dgm:spPr/>
      <dgm:t>
        <a:bodyPr/>
        <a:lstStyle/>
        <a:p>
          <a:endParaRPr lang="ru-RU"/>
        </a:p>
      </dgm:t>
    </dgm:pt>
    <dgm:pt modelId="{FB66532F-8696-4D98-B4FA-EA93B77B7689}">
      <dgm:prSet phldrT="[Текст]"/>
      <dgm:spPr/>
      <dgm:t>
        <a:bodyPr/>
        <a:lstStyle/>
        <a:p>
          <a:endParaRPr lang="ru-RU" dirty="0"/>
        </a:p>
      </dgm:t>
    </dgm:pt>
    <dgm:pt modelId="{CD461803-0E4D-4A93-B787-B3010DFF3CF6}" type="parTrans" cxnId="{395D1B10-B7F6-4256-91E7-D25C8413BC7F}">
      <dgm:prSet/>
      <dgm:spPr/>
      <dgm:t>
        <a:bodyPr/>
        <a:lstStyle/>
        <a:p>
          <a:endParaRPr lang="ru-RU"/>
        </a:p>
      </dgm:t>
    </dgm:pt>
    <dgm:pt modelId="{71E1DFFF-6F60-4E75-A19C-A5EEB735DB26}" type="sibTrans" cxnId="{395D1B10-B7F6-4256-91E7-D25C8413BC7F}">
      <dgm:prSet/>
      <dgm:spPr/>
      <dgm:t>
        <a:bodyPr/>
        <a:lstStyle/>
        <a:p>
          <a:endParaRPr lang="ru-RU"/>
        </a:p>
      </dgm:t>
    </dgm:pt>
    <dgm:pt modelId="{A544D639-B0C1-4466-BEF2-5F75AA7FA28B}">
      <dgm:prSet phldrT="[Текст]" custT="1"/>
      <dgm:spPr/>
      <dgm:t>
        <a:bodyPr/>
        <a:lstStyle/>
        <a:p>
          <a:r>
            <a:rPr lang="ru-RU" sz="1400" dirty="0" smtClean="0"/>
            <a:t>Дело № А66-8344/2018 - истребование из чужого незаконного владения ООО «Лагерь» объектов недвижимого имущества (с. Медное) – Арбитражный суд Тверской области</a:t>
          </a:r>
          <a:endParaRPr lang="ru-RU" sz="1400" dirty="0"/>
        </a:p>
      </dgm:t>
    </dgm:pt>
    <dgm:pt modelId="{CADD24E4-C6F0-4569-BEBA-18F29A36E9EA}" type="parTrans" cxnId="{983A7994-2161-4B55-9E49-1D95E1710D8F}">
      <dgm:prSet/>
      <dgm:spPr/>
      <dgm:t>
        <a:bodyPr/>
        <a:lstStyle/>
        <a:p>
          <a:endParaRPr lang="ru-RU"/>
        </a:p>
      </dgm:t>
    </dgm:pt>
    <dgm:pt modelId="{6B19F32C-F23B-474A-BD88-3C636438B49E}" type="sibTrans" cxnId="{983A7994-2161-4B55-9E49-1D95E1710D8F}">
      <dgm:prSet/>
      <dgm:spPr/>
      <dgm:t>
        <a:bodyPr/>
        <a:lstStyle/>
        <a:p>
          <a:endParaRPr lang="ru-RU"/>
        </a:p>
      </dgm:t>
    </dgm:pt>
    <dgm:pt modelId="{D19B1961-0E92-40E9-A66C-EE8451AAF79E}">
      <dgm:prSet/>
      <dgm:spPr/>
      <dgm:t>
        <a:bodyPr/>
        <a:lstStyle/>
        <a:p>
          <a:endParaRPr lang="ru-RU"/>
        </a:p>
      </dgm:t>
    </dgm:pt>
    <dgm:pt modelId="{D7D52030-C4C6-4366-BC13-2D45DF418261}" type="parTrans" cxnId="{D2993690-3BD2-4267-B06A-E67C4D70F23C}">
      <dgm:prSet/>
      <dgm:spPr/>
      <dgm:t>
        <a:bodyPr/>
        <a:lstStyle/>
        <a:p>
          <a:endParaRPr lang="ru-RU"/>
        </a:p>
      </dgm:t>
    </dgm:pt>
    <dgm:pt modelId="{2103BC1C-94DB-4905-925F-08048F7DCD0B}" type="sibTrans" cxnId="{D2993690-3BD2-4267-B06A-E67C4D70F23C}">
      <dgm:prSet/>
      <dgm:spPr/>
      <dgm:t>
        <a:bodyPr/>
        <a:lstStyle/>
        <a:p>
          <a:endParaRPr lang="ru-RU"/>
        </a:p>
      </dgm:t>
    </dgm:pt>
    <dgm:pt modelId="{671F76AB-E014-47B0-A2AE-4D1A691EF032}">
      <dgm:prSet/>
      <dgm:spPr/>
      <dgm:t>
        <a:bodyPr/>
        <a:lstStyle/>
        <a:p>
          <a:endParaRPr lang="ru-RU"/>
        </a:p>
      </dgm:t>
    </dgm:pt>
    <dgm:pt modelId="{4B999984-8B13-4A63-8DAE-559E44FF311E}" type="parTrans" cxnId="{18FA26EC-A747-4E6B-8A62-E8F751578610}">
      <dgm:prSet/>
      <dgm:spPr/>
      <dgm:t>
        <a:bodyPr/>
        <a:lstStyle/>
        <a:p>
          <a:endParaRPr lang="ru-RU"/>
        </a:p>
      </dgm:t>
    </dgm:pt>
    <dgm:pt modelId="{6700BC4A-016F-4AB4-A73A-8F81F9E00BE9}" type="sibTrans" cxnId="{18FA26EC-A747-4E6B-8A62-E8F751578610}">
      <dgm:prSet/>
      <dgm:spPr/>
      <dgm:t>
        <a:bodyPr/>
        <a:lstStyle/>
        <a:p>
          <a:endParaRPr lang="ru-RU"/>
        </a:p>
      </dgm:t>
    </dgm:pt>
    <dgm:pt modelId="{2E1B8312-208E-42AF-874D-C8728D4494A3}">
      <dgm:prSet custT="1"/>
      <dgm:spPr/>
      <dgm:t>
        <a:bodyPr/>
        <a:lstStyle/>
        <a:p>
          <a:r>
            <a:rPr lang="ru-RU" sz="1400" dirty="0" smtClean="0"/>
            <a:t>Дело № А66-8345/2018 (истребование из чужого незаконного владения ООО «База» объектов недвижимого имущества (д. Моркино Городище) – Арбитражный суд Тверской области</a:t>
          </a:r>
          <a:endParaRPr lang="ru-RU" sz="1400" dirty="0"/>
        </a:p>
      </dgm:t>
    </dgm:pt>
    <dgm:pt modelId="{5531759F-31E7-4472-A6EA-E591D3E28BC1}" type="parTrans" cxnId="{4BAE2C39-98EF-4480-9348-222015417568}">
      <dgm:prSet/>
      <dgm:spPr/>
      <dgm:t>
        <a:bodyPr/>
        <a:lstStyle/>
        <a:p>
          <a:endParaRPr lang="ru-RU"/>
        </a:p>
      </dgm:t>
    </dgm:pt>
    <dgm:pt modelId="{D621B153-89A0-4722-935A-51C724BCD792}" type="sibTrans" cxnId="{4BAE2C39-98EF-4480-9348-222015417568}">
      <dgm:prSet/>
      <dgm:spPr/>
      <dgm:t>
        <a:bodyPr/>
        <a:lstStyle/>
        <a:p>
          <a:endParaRPr lang="ru-RU"/>
        </a:p>
      </dgm:t>
    </dgm:pt>
    <dgm:pt modelId="{8A1EBEFE-EE7C-42E5-995D-D50935E2B948}">
      <dgm:prSet custT="1"/>
      <dgm:spPr/>
      <dgm:t>
        <a:bodyPr/>
        <a:lstStyle/>
        <a:p>
          <a:r>
            <a:rPr lang="ru-RU" sz="1400" dirty="0" smtClean="0"/>
            <a:t>Дело № А66-8347/2018 (истребование из чужого незаконного владения ООО «Компас» объектов недвижимого имущества (м. </a:t>
          </a:r>
          <a:r>
            <a:rPr lang="ru-RU" sz="1400" dirty="0" err="1" smtClean="0"/>
            <a:t>Рябеево</a:t>
          </a:r>
          <a:r>
            <a:rPr lang="ru-RU" sz="1400" dirty="0" smtClean="0"/>
            <a:t>) – Арбитражный суд Тверской области</a:t>
          </a:r>
          <a:endParaRPr lang="ru-RU" sz="1400" dirty="0"/>
        </a:p>
      </dgm:t>
    </dgm:pt>
    <dgm:pt modelId="{C2FD3DD8-1238-4E16-9B2E-AEDD0551378F}" type="parTrans" cxnId="{D2BB94A4-BF76-44C8-BB7C-D7DFF5F6C6C3}">
      <dgm:prSet/>
      <dgm:spPr/>
      <dgm:t>
        <a:bodyPr/>
        <a:lstStyle/>
        <a:p>
          <a:endParaRPr lang="ru-RU"/>
        </a:p>
      </dgm:t>
    </dgm:pt>
    <dgm:pt modelId="{E6E6510D-6FA8-4D9F-B83D-29350E1FB60D}" type="sibTrans" cxnId="{D2BB94A4-BF76-44C8-BB7C-D7DFF5F6C6C3}">
      <dgm:prSet/>
      <dgm:spPr/>
      <dgm:t>
        <a:bodyPr/>
        <a:lstStyle/>
        <a:p>
          <a:endParaRPr lang="ru-RU"/>
        </a:p>
      </dgm:t>
    </dgm:pt>
    <dgm:pt modelId="{75967EFE-5785-4577-A22F-078435614DC3}">
      <dgm:prSet custT="1"/>
      <dgm:spPr/>
      <dgm:t>
        <a:bodyPr/>
        <a:lstStyle/>
        <a:p>
          <a:r>
            <a:rPr lang="ru-RU" sz="1400" dirty="0" smtClean="0"/>
            <a:t>Дела № 2-1361/2017, № 2-732/2018, № 2-733/2018, № 2-734/2018, № 2-736/2018. Вступившими в законную силу решениями судов общей юрисдикции истребовано из чужого незаконного владения физических лиц 5 дач дачного комплекса «</a:t>
          </a:r>
          <a:r>
            <a:rPr lang="ru-RU" sz="1400" dirty="0" err="1" smtClean="0"/>
            <a:t>Рябеево</a:t>
          </a:r>
          <a:r>
            <a:rPr lang="ru-RU" sz="1400" dirty="0" smtClean="0"/>
            <a:t>».</a:t>
          </a:r>
          <a:endParaRPr lang="ru-RU" sz="1400" dirty="0"/>
        </a:p>
      </dgm:t>
    </dgm:pt>
    <dgm:pt modelId="{BDE3BB12-217B-4CAE-A340-3448D777CE00}" type="parTrans" cxnId="{5A772B11-030F-498D-B03C-3EBC795C4D0E}">
      <dgm:prSet/>
      <dgm:spPr/>
      <dgm:t>
        <a:bodyPr/>
        <a:lstStyle/>
        <a:p>
          <a:endParaRPr lang="ru-RU"/>
        </a:p>
      </dgm:t>
    </dgm:pt>
    <dgm:pt modelId="{826296AA-5814-4F61-8694-3B86AA073935}" type="sibTrans" cxnId="{5A772B11-030F-498D-B03C-3EBC795C4D0E}">
      <dgm:prSet/>
      <dgm:spPr/>
      <dgm:t>
        <a:bodyPr/>
        <a:lstStyle/>
        <a:p>
          <a:endParaRPr lang="ru-RU"/>
        </a:p>
      </dgm:t>
    </dgm:pt>
    <dgm:pt modelId="{9CA3C254-F3C6-4664-B058-8FA6334795C7}" type="pres">
      <dgm:prSet presAssocID="{1B83FBCB-8779-4EFC-A196-A4E0A1DCD4EA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7A396A99-1CFD-41DD-9E5F-151754B1BC12}" type="pres">
      <dgm:prSet presAssocID="{5D16C408-C707-4976-AF77-9B1B8FCAE413}" presName="composite" presStyleCnt="0"/>
      <dgm:spPr/>
    </dgm:pt>
    <dgm:pt modelId="{3572F1F3-CBDF-444D-80A0-9A2DDB3688E4}" type="pres">
      <dgm:prSet presAssocID="{5D16C408-C707-4976-AF77-9B1B8FCAE413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51C3C29-EFC1-4918-AA95-2ED87190F808}" type="pres">
      <dgm:prSet presAssocID="{5D16C408-C707-4976-AF77-9B1B8FCAE413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52796F4-076C-465C-80FC-CE02A6C124FF}" type="pres">
      <dgm:prSet presAssocID="{0D9AF414-2BD4-412A-85CC-54D7E9A28CE3}" presName="sp" presStyleCnt="0"/>
      <dgm:spPr/>
    </dgm:pt>
    <dgm:pt modelId="{CB7F9D7F-7A13-410F-80D5-C5A50E281B24}" type="pres">
      <dgm:prSet presAssocID="{21A12FC6-0D8D-4380-A37A-C85B5AA707AD}" presName="composite" presStyleCnt="0"/>
      <dgm:spPr/>
    </dgm:pt>
    <dgm:pt modelId="{86811302-6D73-461A-B302-57EAF5D7C912}" type="pres">
      <dgm:prSet presAssocID="{21A12FC6-0D8D-4380-A37A-C85B5AA707AD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692FAB0-7F52-4DFF-B2B6-760170EFDCE2}" type="pres">
      <dgm:prSet presAssocID="{21A12FC6-0D8D-4380-A37A-C85B5AA707AD}" presName="descendantText" presStyleLbl="alignAcc1" presStyleIdx="1" presStyleCnt="5" custLinFactNeighborX="242" custLinFactNeighborY="180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FC2C3C4-F797-4D40-BA4C-CC13031D6A3A}" type="pres">
      <dgm:prSet presAssocID="{6A8ED04E-9544-4FA3-BDBD-04453C358920}" presName="sp" presStyleCnt="0"/>
      <dgm:spPr/>
    </dgm:pt>
    <dgm:pt modelId="{B96E0A14-0101-4A59-B6EA-FE40CEACEB7E}" type="pres">
      <dgm:prSet presAssocID="{FB66532F-8696-4D98-B4FA-EA93B77B7689}" presName="composite" presStyleCnt="0"/>
      <dgm:spPr/>
    </dgm:pt>
    <dgm:pt modelId="{A60E6C96-845F-4D9A-9513-D65D3DBB6CF1}" type="pres">
      <dgm:prSet presAssocID="{FB66532F-8696-4D98-B4FA-EA93B77B7689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C0D1982-9B7A-43BE-AEA8-12D76DB25F52}" type="pres">
      <dgm:prSet presAssocID="{FB66532F-8696-4D98-B4FA-EA93B77B7689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0A26E9F-BF08-4E2F-A9B0-83450031107A}" type="pres">
      <dgm:prSet presAssocID="{71E1DFFF-6F60-4E75-A19C-A5EEB735DB26}" presName="sp" presStyleCnt="0"/>
      <dgm:spPr/>
    </dgm:pt>
    <dgm:pt modelId="{F7F34A9B-E08B-4CB9-8592-A4492C2A3F58}" type="pres">
      <dgm:prSet presAssocID="{D19B1961-0E92-40E9-A66C-EE8451AAF79E}" presName="composite" presStyleCnt="0"/>
      <dgm:spPr/>
    </dgm:pt>
    <dgm:pt modelId="{13C5B791-8426-4EAE-8815-32B8DCB81CCC}" type="pres">
      <dgm:prSet presAssocID="{D19B1961-0E92-40E9-A66C-EE8451AAF79E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1E4B18F-E1CE-487C-AB47-3619B890DDD1}" type="pres">
      <dgm:prSet presAssocID="{D19B1961-0E92-40E9-A66C-EE8451AAF79E}" presName="descendantText" presStyleLbl="alignAcc1" presStyleIdx="3" presStyleCnt="5" custLinFactNeighborX="-161" custLinFactNeighborY="339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22CB787-0623-4F34-81A1-B153F932E0B8}" type="pres">
      <dgm:prSet presAssocID="{2103BC1C-94DB-4905-925F-08048F7DCD0B}" presName="sp" presStyleCnt="0"/>
      <dgm:spPr/>
    </dgm:pt>
    <dgm:pt modelId="{DEF2265A-AD52-4E3A-BB56-1A95B1005035}" type="pres">
      <dgm:prSet presAssocID="{671F76AB-E014-47B0-A2AE-4D1A691EF032}" presName="composite" presStyleCnt="0"/>
      <dgm:spPr/>
    </dgm:pt>
    <dgm:pt modelId="{B9DC9B12-BF50-4531-B6CB-2078F2DADF7A}" type="pres">
      <dgm:prSet presAssocID="{671F76AB-E014-47B0-A2AE-4D1A691EF032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A18EF5A-EB8F-4F87-8658-6CE9EBC16301}" type="pres">
      <dgm:prSet presAssocID="{671F76AB-E014-47B0-A2AE-4D1A691EF032}" presName="descendantText" presStyleLbl="alignAcc1" presStyleIdx="4" presStyleCnt="5" custScaleX="98798" custScaleY="112351" custLinFactNeighborX="-653" custLinFactNeighborY="1158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4FF525C7-5E41-4609-9C8C-EB02160D3D59}" type="presOf" srcId="{A544D639-B0C1-4466-BEF2-5F75AA7FA28B}" destId="{3C0D1982-9B7A-43BE-AEA8-12D76DB25F52}" srcOrd="0" destOrd="0" presId="urn:microsoft.com/office/officeart/2005/8/layout/chevron2"/>
    <dgm:cxn modelId="{D2993690-3BD2-4267-B06A-E67C4D70F23C}" srcId="{1B83FBCB-8779-4EFC-A196-A4E0A1DCD4EA}" destId="{D19B1961-0E92-40E9-A66C-EE8451AAF79E}" srcOrd="3" destOrd="0" parTransId="{D7D52030-C4C6-4366-BC13-2D45DF418261}" sibTransId="{2103BC1C-94DB-4905-925F-08048F7DCD0B}"/>
    <dgm:cxn modelId="{6DE2899F-2A49-43E0-A325-DA1B876B58BD}" srcId="{1B83FBCB-8779-4EFC-A196-A4E0A1DCD4EA}" destId="{21A12FC6-0D8D-4380-A37A-C85B5AA707AD}" srcOrd="1" destOrd="0" parTransId="{13C7147A-3C55-491C-B239-60A268289010}" sibTransId="{6A8ED04E-9544-4FA3-BDBD-04453C358920}"/>
    <dgm:cxn modelId="{C5268741-82C9-418A-AA63-91CF1FB145D7}" type="presOf" srcId="{D19B1961-0E92-40E9-A66C-EE8451AAF79E}" destId="{13C5B791-8426-4EAE-8815-32B8DCB81CCC}" srcOrd="0" destOrd="0" presId="urn:microsoft.com/office/officeart/2005/8/layout/chevron2"/>
    <dgm:cxn modelId="{395D1B10-B7F6-4256-91E7-D25C8413BC7F}" srcId="{1B83FBCB-8779-4EFC-A196-A4E0A1DCD4EA}" destId="{FB66532F-8696-4D98-B4FA-EA93B77B7689}" srcOrd="2" destOrd="0" parTransId="{CD461803-0E4D-4A93-B787-B3010DFF3CF6}" sibTransId="{71E1DFFF-6F60-4E75-A19C-A5EEB735DB26}"/>
    <dgm:cxn modelId="{3CEB03F3-206F-483D-A209-21FD8B0D9992}" type="presOf" srcId="{21A12FC6-0D8D-4380-A37A-C85B5AA707AD}" destId="{86811302-6D73-461A-B302-57EAF5D7C912}" srcOrd="0" destOrd="0" presId="urn:microsoft.com/office/officeart/2005/8/layout/chevron2"/>
    <dgm:cxn modelId="{D2BB94A4-BF76-44C8-BB7C-D7DFF5F6C6C3}" srcId="{671F76AB-E014-47B0-A2AE-4D1A691EF032}" destId="{8A1EBEFE-EE7C-42E5-995D-D50935E2B948}" srcOrd="0" destOrd="0" parTransId="{C2FD3DD8-1238-4E16-9B2E-AEDD0551378F}" sibTransId="{E6E6510D-6FA8-4D9F-B83D-29350E1FB60D}"/>
    <dgm:cxn modelId="{95E37997-8DB7-4504-8F2C-45020F79E37C}" type="presOf" srcId="{8A1EBEFE-EE7C-42E5-995D-D50935E2B948}" destId="{AA18EF5A-EB8F-4F87-8658-6CE9EBC16301}" srcOrd="0" destOrd="0" presId="urn:microsoft.com/office/officeart/2005/8/layout/chevron2"/>
    <dgm:cxn modelId="{BA0215A0-8029-4335-96C2-29EC7B1EAE84}" srcId="{5D16C408-C707-4976-AF77-9B1B8FCAE413}" destId="{1E9E7C19-70A2-47D7-8F25-4028635CCE68}" srcOrd="0" destOrd="0" parTransId="{0DBCB4A7-455E-4B2D-9020-366D0385C965}" sibTransId="{CB4D3D29-9F2B-4BBC-BBA6-AA5F1498B1A3}"/>
    <dgm:cxn modelId="{F57E018D-7A44-4EC9-A2BD-A60CE13B7CDF}" type="presOf" srcId="{75967EFE-5785-4577-A22F-078435614DC3}" destId="{1692FAB0-7F52-4DFF-B2B6-760170EFDCE2}" srcOrd="0" destOrd="0" presId="urn:microsoft.com/office/officeart/2005/8/layout/chevron2"/>
    <dgm:cxn modelId="{8EE3BC12-7621-4709-B651-7C98DCDEC266}" type="presOf" srcId="{1E9E7C19-70A2-47D7-8F25-4028635CCE68}" destId="{F51C3C29-EFC1-4918-AA95-2ED87190F808}" srcOrd="0" destOrd="0" presId="urn:microsoft.com/office/officeart/2005/8/layout/chevron2"/>
    <dgm:cxn modelId="{36E123B5-276E-4F18-9B51-6438CE003395}" type="presOf" srcId="{671F76AB-E014-47B0-A2AE-4D1A691EF032}" destId="{B9DC9B12-BF50-4531-B6CB-2078F2DADF7A}" srcOrd="0" destOrd="0" presId="urn:microsoft.com/office/officeart/2005/8/layout/chevron2"/>
    <dgm:cxn modelId="{4BAE2C39-98EF-4480-9348-222015417568}" srcId="{D19B1961-0E92-40E9-A66C-EE8451AAF79E}" destId="{2E1B8312-208E-42AF-874D-C8728D4494A3}" srcOrd="0" destOrd="0" parTransId="{5531759F-31E7-4472-A6EA-E591D3E28BC1}" sibTransId="{D621B153-89A0-4722-935A-51C724BCD792}"/>
    <dgm:cxn modelId="{18FA26EC-A747-4E6B-8A62-E8F751578610}" srcId="{1B83FBCB-8779-4EFC-A196-A4E0A1DCD4EA}" destId="{671F76AB-E014-47B0-A2AE-4D1A691EF032}" srcOrd="4" destOrd="0" parTransId="{4B999984-8B13-4A63-8DAE-559E44FF311E}" sibTransId="{6700BC4A-016F-4AB4-A73A-8F81F9E00BE9}"/>
    <dgm:cxn modelId="{A7C6A5FE-0633-4D74-AF52-88D569895692}" type="presOf" srcId="{FB66532F-8696-4D98-B4FA-EA93B77B7689}" destId="{A60E6C96-845F-4D9A-9513-D65D3DBB6CF1}" srcOrd="0" destOrd="0" presId="urn:microsoft.com/office/officeart/2005/8/layout/chevron2"/>
    <dgm:cxn modelId="{09A5D046-7812-49EE-BDE7-116DBDF1D191}" type="presOf" srcId="{5D16C408-C707-4976-AF77-9B1B8FCAE413}" destId="{3572F1F3-CBDF-444D-80A0-9A2DDB3688E4}" srcOrd="0" destOrd="0" presId="urn:microsoft.com/office/officeart/2005/8/layout/chevron2"/>
    <dgm:cxn modelId="{CFA77ABA-C56B-4496-A4C4-1A7312A35C14}" srcId="{1B83FBCB-8779-4EFC-A196-A4E0A1DCD4EA}" destId="{5D16C408-C707-4976-AF77-9B1B8FCAE413}" srcOrd="0" destOrd="0" parTransId="{17FEAD9E-1AF3-421F-86D7-766E7C830C5D}" sibTransId="{0D9AF414-2BD4-412A-85CC-54D7E9A28CE3}"/>
    <dgm:cxn modelId="{ED5E82B0-3E93-4C9D-9BC9-026E3A178A44}" type="presOf" srcId="{2E1B8312-208E-42AF-874D-C8728D4494A3}" destId="{01E4B18F-E1CE-487C-AB47-3619B890DDD1}" srcOrd="0" destOrd="0" presId="urn:microsoft.com/office/officeart/2005/8/layout/chevron2"/>
    <dgm:cxn modelId="{5A772B11-030F-498D-B03C-3EBC795C4D0E}" srcId="{21A12FC6-0D8D-4380-A37A-C85B5AA707AD}" destId="{75967EFE-5785-4577-A22F-078435614DC3}" srcOrd="0" destOrd="0" parTransId="{BDE3BB12-217B-4CAE-A340-3448D777CE00}" sibTransId="{826296AA-5814-4F61-8694-3B86AA073935}"/>
    <dgm:cxn modelId="{0AB4CF73-E3B3-4E87-8971-0122C150DE9B}" type="presOf" srcId="{1B83FBCB-8779-4EFC-A196-A4E0A1DCD4EA}" destId="{9CA3C254-F3C6-4664-B058-8FA6334795C7}" srcOrd="0" destOrd="0" presId="urn:microsoft.com/office/officeart/2005/8/layout/chevron2"/>
    <dgm:cxn modelId="{983A7994-2161-4B55-9E49-1D95E1710D8F}" srcId="{FB66532F-8696-4D98-B4FA-EA93B77B7689}" destId="{A544D639-B0C1-4466-BEF2-5F75AA7FA28B}" srcOrd="0" destOrd="0" parTransId="{CADD24E4-C6F0-4569-BEBA-18F29A36E9EA}" sibTransId="{6B19F32C-F23B-474A-BD88-3C636438B49E}"/>
    <dgm:cxn modelId="{61D23982-4EA4-4AE5-9167-6A44C7D86D68}" type="presParOf" srcId="{9CA3C254-F3C6-4664-B058-8FA6334795C7}" destId="{7A396A99-1CFD-41DD-9E5F-151754B1BC12}" srcOrd="0" destOrd="0" presId="urn:microsoft.com/office/officeart/2005/8/layout/chevron2"/>
    <dgm:cxn modelId="{1E70AD28-29B0-476D-B126-A2072D1792AD}" type="presParOf" srcId="{7A396A99-1CFD-41DD-9E5F-151754B1BC12}" destId="{3572F1F3-CBDF-444D-80A0-9A2DDB3688E4}" srcOrd="0" destOrd="0" presId="urn:microsoft.com/office/officeart/2005/8/layout/chevron2"/>
    <dgm:cxn modelId="{276DBCD7-53AF-4067-9AE7-CDD952170570}" type="presParOf" srcId="{7A396A99-1CFD-41DD-9E5F-151754B1BC12}" destId="{F51C3C29-EFC1-4918-AA95-2ED87190F808}" srcOrd="1" destOrd="0" presId="urn:microsoft.com/office/officeart/2005/8/layout/chevron2"/>
    <dgm:cxn modelId="{EF43414E-92BE-4578-B1C3-657BF92A5782}" type="presParOf" srcId="{9CA3C254-F3C6-4664-B058-8FA6334795C7}" destId="{A52796F4-076C-465C-80FC-CE02A6C124FF}" srcOrd="1" destOrd="0" presId="urn:microsoft.com/office/officeart/2005/8/layout/chevron2"/>
    <dgm:cxn modelId="{0EC1355E-BEC8-49AF-8A67-5917631F4CD1}" type="presParOf" srcId="{9CA3C254-F3C6-4664-B058-8FA6334795C7}" destId="{CB7F9D7F-7A13-410F-80D5-C5A50E281B24}" srcOrd="2" destOrd="0" presId="urn:microsoft.com/office/officeart/2005/8/layout/chevron2"/>
    <dgm:cxn modelId="{C98C5751-04A7-42A2-AF9D-FD74907BA312}" type="presParOf" srcId="{CB7F9D7F-7A13-410F-80D5-C5A50E281B24}" destId="{86811302-6D73-461A-B302-57EAF5D7C912}" srcOrd="0" destOrd="0" presId="urn:microsoft.com/office/officeart/2005/8/layout/chevron2"/>
    <dgm:cxn modelId="{6E462B06-A86E-4DFB-A3D6-C291A4804DA7}" type="presParOf" srcId="{CB7F9D7F-7A13-410F-80D5-C5A50E281B24}" destId="{1692FAB0-7F52-4DFF-B2B6-760170EFDCE2}" srcOrd="1" destOrd="0" presId="urn:microsoft.com/office/officeart/2005/8/layout/chevron2"/>
    <dgm:cxn modelId="{FB7A6914-44C0-4605-BEBC-A3E2A3DD4EE5}" type="presParOf" srcId="{9CA3C254-F3C6-4664-B058-8FA6334795C7}" destId="{FFC2C3C4-F797-4D40-BA4C-CC13031D6A3A}" srcOrd="3" destOrd="0" presId="urn:microsoft.com/office/officeart/2005/8/layout/chevron2"/>
    <dgm:cxn modelId="{CAE2C3AF-0E5D-4892-A5F5-F31BF8C01FA2}" type="presParOf" srcId="{9CA3C254-F3C6-4664-B058-8FA6334795C7}" destId="{B96E0A14-0101-4A59-B6EA-FE40CEACEB7E}" srcOrd="4" destOrd="0" presId="urn:microsoft.com/office/officeart/2005/8/layout/chevron2"/>
    <dgm:cxn modelId="{551DF798-6F1D-4EDE-9ACD-8F6B213745DE}" type="presParOf" srcId="{B96E0A14-0101-4A59-B6EA-FE40CEACEB7E}" destId="{A60E6C96-845F-4D9A-9513-D65D3DBB6CF1}" srcOrd="0" destOrd="0" presId="urn:microsoft.com/office/officeart/2005/8/layout/chevron2"/>
    <dgm:cxn modelId="{8607ADFB-B323-4697-8B41-A6EAE7DC12C9}" type="presParOf" srcId="{B96E0A14-0101-4A59-B6EA-FE40CEACEB7E}" destId="{3C0D1982-9B7A-43BE-AEA8-12D76DB25F52}" srcOrd="1" destOrd="0" presId="urn:microsoft.com/office/officeart/2005/8/layout/chevron2"/>
    <dgm:cxn modelId="{DA2F0DF4-4001-4CDA-825E-3C930F7268DF}" type="presParOf" srcId="{9CA3C254-F3C6-4664-B058-8FA6334795C7}" destId="{B0A26E9F-BF08-4E2F-A9B0-83450031107A}" srcOrd="5" destOrd="0" presId="urn:microsoft.com/office/officeart/2005/8/layout/chevron2"/>
    <dgm:cxn modelId="{4D88C7D5-FDF8-4EBE-A411-D3D2870D2F0B}" type="presParOf" srcId="{9CA3C254-F3C6-4664-B058-8FA6334795C7}" destId="{F7F34A9B-E08B-4CB9-8592-A4492C2A3F58}" srcOrd="6" destOrd="0" presId="urn:microsoft.com/office/officeart/2005/8/layout/chevron2"/>
    <dgm:cxn modelId="{8E9999B9-D1A0-43B6-BEB4-100606A4F551}" type="presParOf" srcId="{F7F34A9B-E08B-4CB9-8592-A4492C2A3F58}" destId="{13C5B791-8426-4EAE-8815-32B8DCB81CCC}" srcOrd="0" destOrd="0" presId="urn:microsoft.com/office/officeart/2005/8/layout/chevron2"/>
    <dgm:cxn modelId="{C7191671-E3E2-4FE1-A91B-24663FFCE1C3}" type="presParOf" srcId="{F7F34A9B-E08B-4CB9-8592-A4492C2A3F58}" destId="{01E4B18F-E1CE-487C-AB47-3619B890DDD1}" srcOrd="1" destOrd="0" presId="urn:microsoft.com/office/officeart/2005/8/layout/chevron2"/>
    <dgm:cxn modelId="{5AF4CA70-D80C-45EA-9CE8-C80090C90959}" type="presParOf" srcId="{9CA3C254-F3C6-4664-B058-8FA6334795C7}" destId="{E22CB787-0623-4F34-81A1-B153F932E0B8}" srcOrd="7" destOrd="0" presId="urn:microsoft.com/office/officeart/2005/8/layout/chevron2"/>
    <dgm:cxn modelId="{C0EDA00A-4FED-4972-95F7-273F83CD9001}" type="presParOf" srcId="{9CA3C254-F3C6-4664-B058-8FA6334795C7}" destId="{DEF2265A-AD52-4E3A-BB56-1A95B1005035}" srcOrd="8" destOrd="0" presId="urn:microsoft.com/office/officeart/2005/8/layout/chevron2"/>
    <dgm:cxn modelId="{E046A363-0B06-406F-BF74-07F40B84BE30}" type="presParOf" srcId="{DEF2265A-AD52-4E3A-BB56-1A95B1005035}" destId="{B9DC9B12-BF50-4531-B6CB-2078F2DADF7A}" srcOrd="0" destOrd="0" presId="urn:microsoft.com/office/officeart/2005/8/layout/chevron2"/>
    <dgm:cxn modelId="{BE0DC69E-B65D-41E8-A131-23A4516DD51B}" type="presParOf" srcId="{DEF2265A-AD52-4E3A-BB56-1A95B1005035}" destId="{AA18EF5A-EB8F-4F87-8658-6CE9EBC1630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1F93C43-0401-45D9-A6F5-49F67D16877A}" type="doc">
      <dgm:prSet loTypeId="urn:microsoft.com/office/officeart/2005/8/layout/vProcess5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36B856D-BDD2-4190-9ADE-695FB352FDEC}">
      <dgm:prSet phldrT="[Текст]" custT="1"/>
      <dgm:spPr/>
      <dgm:t>
        <a:bodyPr/>
        <a:lstStyle/>
        <a:p>
          <a:pPr algn="just"/>
          <a:r>
            <a:rPr lang="ru-RU" sz="1600" dirty="0" smtClean="0"/>
            <a:t>Постановлением следователя СЧ по РОПД СУ УМВД России по Тверской области от 26.04.2018 прекращено уголовное дело, возбужденное по факту совершения преступления, предусмотренного п. «б» ч. 4 ст. 174 УК РФ (легализация имущества, добытого преступным путем), по основаниям, предусмотренным п.4 ч.1 ст. 24 УПК РФ, в связи со смертью обвиняемого </a:t>
          </a:r>
        </a:p>
      </dgm:t>
    </dgm:pt>
    <dgm:pt modelId="{4F62CF41-D907-4522-A31C-A614003ED32A}" type="parTrans" cxnId="{2A7120C5-D9F5-425A-A3A1-28E703479C08}">
      <dgm:prSet/>
      <dgm:spPr/>
      <dgm:t>
        <a:bodyPr/>
        <a:lstStyle/>
        <a:p>
          <a:endParaRPr lang="ru-RU"/>
        </a:p>
      </dgm:t>
    </dgm:pt>
    <dgm:pt modelId="{7B5ECE6A-E0D7-4695-9B3D-443D061F7D57}" type="sibTrans" cxnId="{2A7120C5-D9F5-425A-A3A1-28E703479C08}">
      <dgm:prSet/>
      <dgm:spPr/>
      <dgm:t>
        <a:bodyPr/>
        <a:lstStyle/>
        <a:p>
          <a:endParaRPr lang="ru-RU"/>
        </a:p>
      </dgm:t>
    </dgm:pt>
    <dgm:pt modelId="{9FAF061F-7F8B-4B60-A737-AB4B234426FB}" type="pres">
      <dgm:prSet presAssocID="{11F93C43-0401-45D9-A6F5-49F67D16877A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F5F2E193-8E80-49B4-815F-00E1C82536EF}" type="pres">
      <dgm:prSet presAssocID="{11F93C43-0401-45D9-A6F5-49F67D16877A}" presName="dummyMaxCanvas" presStyleCnt="0">
        <dgm:presLayoutVars/>
      </dgm:prSet>
      <dgm:spPr/>
    </dgm:pt>
    <dgm:pt modelId="{37B1B3D1-FE58-4114-9AB2-E30C4628E419}" type="pres">
      <dgm:prSet presAssocID="{11F93C43-0401-45D9-A6F5-49F67D16877A}" presName="OneNode_1" presStyleLbl="node1" presStyleIdx="0" presStyleCnt="1" custScaleY="16707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5DCC12C8-F334-4228-B741-79AF727164F4}" type="presOf" srcId="{11F93C43-0401-45D9-A6F5-49F67D16877A}" destId="{9FAF061F-7F8B-4B60-A737-AB4B234426FB}" srcOrd="0" destOrd="0" presId="urn:microsoft.com/office/officeart/2005/8/layout/vProcess5"/>
    <dgm:cxn modelId="{C3DD1E1E-2456-427F-A775-E54E4209F209}" type="presOf" srcId="{736B856D-BDD2-4190-9ADE-695FB352FDEC}" destId="{37B1B3D1-FE58-4114-9AB2-E30C4628E419}" srcOrd="0" destOrd="0" presId="urn:microsoft.com/office/officeart/2005/8/layout/vProcess5"/>
    <dgm:cxn modelId="{2A7120C5-D9F5-425A-A3A1-28E703479C08}" srcId="{11F93C43-0401-45D9-A6F5-49F67D16877A}" destId="{736B856D-BDD2-4190-9ADE-695FB352FDEC}" srcOrd="0" destOrd="0" parTransId="{4F62CF41-D907-4522-A31C-A614003ED32A}" sibTransId="{7B5ECE6A-E0D7-4695-9B3D-443D061F7D57}"/>
    <dgm:cxn modelId="{1BCEDCAE-A117-4FCD-B42B-7F9AF7118DEF}" type="presParOf" srcId="{9FAF061F-7F8B-4B60-A737-AB4B234426FB}" destId="{F5F2E193-8E80-49B4-815F-00E1C82536EF}" srcOrd="0" destOrd="0" presId="urn:microsoft.com/office/officeart/2005/8/layout/vProcess5"/>
    <dgm:cxn modelId="{25DB14AD-021B-443A-A9C2-59DA5D844166}" type="presParOf" srcId="{9FAF061F-7F8B-4B60-A737-AB4B234426FB}" destId="{37B1B3D1-FE58-4114-9AB2-E30C4628E419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1F93C43-0401-45D9-A6F5-49F67D16877A}" type="doc">
      <dgm:prSet loTypeId="urn:microsoft.com/office/officeart/2005/8/layout/vProcess5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36B856D-BDD2-4190-9ADE-695FB352FDEC}">
      <dgm:prSet phldrT="[Текст]" custT="1"/>
      <dgm:spPr/>
      <dgm:t>
        <a:bodyPr/>
        <a:lstStyle/>
        <a:p>
          <a:pPr algn="ctr"/>
          <a:r>
            <a:rPr lang="ru-RU" sz="1600" dirty="0" smtClean="0"/>
            <a:t>Продажа долей </a:t>
          </a:r>
          <a:br>
            <a:rPr lang="ru-RU" sz="1600" dirty="0" smtClean="0"/>
          </a:br>
          <a:r>
            <a:rPr lang="ru-RU" sz="1600" dirty="0" smtClean="0"/>
            <a:t>ОАО «ГХАТО» на торгах в рамках конкурсного производства</a:t>
          </a:r>
        </a:p>
      </dgm:t>
    </dgm:pt>
    <dgm:pt modelId="{4F62CF41-D907-4522-A31C-A614003ED32A}" type="parTrans" cxnId="{2A7120C5-D9F5-425A-A3A1-28E703479C08}">
      <dgm:prSet/>
      <dgm:spPr/>
      <dgm:t>
        <a:bodyPr/>
        <a:lstStyle/>
        <a:p>
          <a:endParaRPr lang="ru-RU"/>
        </a:p>
      </dgm:t>
    </dgm:pt>
    <dgm:pt modelId="{7B5ECE6A-E0D7-4695-9B3D-443D061F7D57}" type="sibTrans" cxnId="{2A7120C5-D9F5-425A-A3A1-28E703479C08}">
      <dgm:prSet/>
      <dgm:spPr/>
      <dgm:t>
        <a:bodyPr/>
        <a:lstStyle/>
        <a:p>
          <a:endParaRPr lang="ru-RU"/>
        </a:p>
      </dgm:t>
    </dgm:pt>
    <dgm:pt modelId="{9FAF061F-7F8B-4B60-A737-AB4B234426FB}" type="pres">
      <dgm:prSet presAssocID="{11F93C43-0401-45D9-A6F5-49F67D16877A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F5F2E193-8E80-49B4-815F-00E1C82536EF}" type="pres">
      <dgm:prSet presAssocID="{11F93C43-0401-45D9-A6F5-49F67D16877A}" presName="dummyMaxCanvas" presStyleCnt="0">
        <dgm:presLayoutVars/>
      </dgm:prSet>
      <dgm:spPr/>
    </dgm:pt>
    <dgm:pt modelId="{37B1B3D1-FE58-4114-9AB2-E30C4628E419}" type="pres">
      <dgm:prSet presAssocID="{11F93C43-0401-45D9-A6F5-49F67D16877A}" presName="OneNode_1" presStyleLbl="node1" presStyleIdx="0" presStyleCnt="1" custScaleY="19161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5DCC12C8-F334-4228-B741-79AF727164F4}" type="presOf" srcId="{11F93C43-0401-45D9-A6F5-49F67D16877A}" destId="{9FAF061F-7F8B-4B60-A737-AB4B234426FB}" srcOrd="0" destOrd="0" presId="urn:microsoft.com/office/officeart/2005/8/layout/vProcess5"/>
    <dgm:cxn modelId="{C3DD1E1E-2456-427F-A775-E54E4209F209}" type="presOf" srcId="{736B856D-BDD2-4190-9ADE-695FB352FDEC}" destId="{37B1B3D1-FE58-4114-9AB2-E30C4628E419}" srcOrd="0" destOrd="0" presId="urn:microsoft.com/office/officeart/2005/8/layout/vProcess5"/>
    <dgm:cxn modelId="{2A7120C5-D9F5-425A-A3A1-28E703479C08}" srcId="{11F93C43-0401-45D9-A6F5-49F67D16877A}" destId="{736B856D-BDD2-4190-9ADE-695FB352FDEC}" srcOrd="0" destOrd="0" parTransId="{4F62CF41-D907-4522-A31C-A614003ED32A}" sibTransId="{7B5ECE6A-E0D7-4695-9B3D-443D061F7D57}"/>
    <dgm:cxn modelId="{1BCEDCAE-A117-4FCD-B42B-7F9AF7118DEF}" type="presParOf" srcId="{9FAF061F-7F8B-4B60-A737-AB4B234426FB}" destId="{F5F2E193-8E80-49B4-815F-00E1C82536EF}" srcOrd="0" destOrd="0" presId="urn:microsoft.com/office/officeart/2005/8/layout/vProcess5"/>
    <dgm:cxn modelId="{25DB14AD-021B-443A-A9C2-59DA5D844166}" type="presParOf" srcId="{9FAF061F-7F8B-4B60-A737-AB4B234426FB}" destId="{37B1B3D1-FE58-4114-9AB2-E30C4628E419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D8DBA6-E518-4FAA-9C6C-B5DD50469458}">
      <dsp:nvSpPr>
        <dsp:cNvPr id="0" name=""/>
        <dsp:cNvSpPr/>
      </dsp:nvSpPr>
      <dsp:spPr>
        <a:xfrm>
          <a:off x="0" y="0"/>
          <a:ext cx="8483391" cy="153313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400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400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200" kern="1200" dirty="0" smtClean="0"/>
            <a:t>Дачный комплекс «</a:t>
          </a:r>
          <a:r>
            <a:rPr lang="ru-RU" sz="3200" kern="1200" dirty="0" err="1" smtClean="0"/>
            <a:t>Рябеево</a:t>
          </a:r>
          <a:r>
            <a:rPr lang="ru-RU" sz="3200" kern="1200" dirty="0" smtClean="0"/>
            <a:t>»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800" kern="1200" dirty="0" smtClean="0"/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800" kern="1200" dirty="0"/>
        </a:p>
      </dsp:txBody>
      <dsp:txXfrm>
        <a:off x="74842" y="74842"/>
        <a:ext cx="8333707" cy="1383452"/>
      </dsp:txXfrm>
    </dsp:sp>
    <dsp:sp modelId="{ABF265E9-6780-4314-8FD7-0D91966C264B}">
      <dsp:nvSpPr>
        <dsp:cNvPr id="0" name=""/>
        <dsp:cNvSpPr/>
      </dsp:nvSpPr>
      <dsp:spPr>
        <a:xfrm>
          <a:off x="0" y="1534821"/>
          <a:ext cx="8483391" cy="3778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9348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ru-RU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ru-RU" sz="1600" kern="1200" dirty="0"/>
        </a:p>
        <a:p>
          <a:pPr marL="228600" lvl="1" indent="-228600" algn="ctr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ru-RU" sz="2400" kern="1200" dirty="0" smtClean="0">
              <a:latin typeface="+mn-lt"/>
            </a:rPr>
            <a:t>земельный участок, площадь 16.9 га</a:t>
          </a:r>
          <a:endParaRPr lang="ru-RU" sz="2400" kern="1200" dirty="0">
            <a:latin typeface="+mn-lt"/>
          </a:endParaRPr>
        </a:p>
        <a:p>
          <a:pPr marL="228600" lvl="1" indent="-228600" algn="ctr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ru-RU" sz="2400" kern="1200" dirty="0">
            <a:latin typeface="+mn-lt"/>
          </a:endParaRPr>
        </a:p>
        <a:p>
          <a:pPr marL="228600" lvl="1" indent="-228600" algn="ctr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ru-RU" sz="2400" kern="1200" dirty="0" smtClean="0">
              <a:latin typeface="+mn-lt"/>
            </a:rPr>
            <a:t> здание гостиницы</a:t>
          </a:r>
          <a:endParaRPr lang="ru-RU" sz="2400" kern="1200" dirty="0">
            <a:latin typeface="+mn-lt"/>
          </a:endParaRPr>
        </a:p>
        <a:p>
          <a:pPr marL="228600" lvl="1" indent="-228600" algn="ctr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ru-RU" sz="2400" kern="1200" dirty="0">
            <a:latin typeface="+mn-lt"/>
          </a:endParaRPr>
        </a:p>
        <a:p>
          <a:pPr marL="228600" lvl="1" indent="-228600" algn="ctr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ru-RU" sz="2400" kern="1200" dirty="0" smtClean="0">
              <a:latin typeface="+mn-lt"/>
            </a:rPr>
            <a:t> дачи в количестве 8 единиц</a:t>
          </a:r>
          <a:endParaRPr lang="ru-RU" sz="2400" kern="1200" dirty="0">
            <a:latin typeface="+mn-lt"/>
          </a:endParaRPr>
        </a:p>
        <a:p>
          <a:pPr marL="228600" lvl="1" indent="-228600" algn="ctr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ru-RU" sz="2400" kern="1200" dirty="0">
            <a:latin typeface="+mn-lt"/>
          </a:endParaRPr>
        </a:p>
        <a:p>
          <a:pPr marL="228600" lvl="1" indent="-228600" algn="ctr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ru-RU" sz="2400" kern="1200" dirty="0" smtClean="0">
              <a:latin typeface="+mn-lt"/>
            </a:rPr>
            <a:t> 6 объектов недвижимого имущества (хозяйственные постройки)</a:t>
          </a:r>
          <a:endParaRPr lang="ru-RU" sz="2400" kern="1200" dirty="0">
            <a:latin typeface="+mn-lt"/>
          </a:endParaRPr>
        </a:p>
      </dsp:txBody>
      <dsp:txXfrm>
        <a:off x="0" y="1534821"/>
        <a:ext cx="8483391" cy="37789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D8DBA6-E518-4FAA-9C6C-B5DD50469458}">
      <dsp:nvSpPr>
        <dsp:cNvPr id="0" name=""/>
        <dsp:cNvSpPr/>
      </dsp:nvSpPr>
      <dsp:spPr>
        <a:xfrm>
          <a:off x="0" y="85591"/>
          <a:ext cx="8483391" cy="158848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400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3200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200" kern="1200" dirty="0" smtClean="0"/>
            <a:t>Имущественный комплекс базы отдыха «Сокол»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800" kern="1200" dirty="0" smtClean="0"/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800" kern="1200" dirty="0"/>
        </a:p>
      </dsp:txBody>
      <dsp:txXfrm>
        <a:off x="77543" y="163134"/>
        <a:ext cx="8328305" cy="1433398"/>
      </dsp:txXfrm>
    </dsp:sp>
    <dsp:sp modelId="{ABF265E9-6780-4314-8FD7-0D91966C264B}">
      <dsp:nvSpPr>
        <dsp:cNvPr id="0" name=""/>
        <dsp:cNvSpPr/>
      </dsp:nvSpPr>
      <dsp:spPr>
        <a:xfrm>
          <a:off x="0" y="1591045"/>
          <a:ext cx="8483391" cy="3721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9348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ru-RU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ru-RU" sz="1600" kern="1200" dirty="0"/>
        </a:p>
        <a:p>
          <a:pPr marL="228600" lvl="1" indent="-228600" algn="ctr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ru-RU" sz="2400" kern="1200" dirty="0" smtClean="0"/>
            <a:t>земельный участок, площадь 13,2 га</a:t>
          </a:r>
          <a:endParaRPr lang="ru-RU" sz="1050" kern="1200" dirty="0"/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ru-RU" sz="1050" kern="1200" dirty="0"/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ru-RU" sz="1050" kern="1200" dirty="0"/>
        </a:p>
        <a:p>
          <a:pPr marL="228600" lvl="1" indent="-228600" algn="ctr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ru-RU" sz="2400" kern="1200" dirty="0" smtClean="0"/>
            <a:t>база отдыха в составе: 11 корпусов и иных объектов недвижимого имущества (9 объектов)</a:t>
          </a:r>
          <a:endParaRPr lang="ru-RU" sz="1050" kern="1200" dirty="0"/>
        </a:p>
      </dsp:txBody>
      <dsp:txXfrm>
        <a:off x="0" y="1591045"/>
        <a:ext cx="8483391" cy="37218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D8DBA6-E518-4FAA-9C6C-B5DD50469458}">
      <dsp:nvSpPr>
        <dsp:cNvPr id="0" name=""/>
        <dsp:cNvSpPr/>
      </dsp:nvSpPr>
      <dsp:spPr>
        <a:xfrm>
          <a:off x="0" y="0"/>
          <a:ext cx="8483391" cy="114555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400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400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/>
            <a:t>Имущественный комплекс в районе деревни Моркино Городище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800" kern="1200" dirty="0" smtClean="0"/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800" kern="1200" dirty="0"/>
        </a:p>
      </dsp:txBody>
      <dsp:txXfrm>
        <a:off x="55921" y="55921"/>
        <a:ext cx="8371549" cy="1033713"/>
      </dsp:txXfrm>
    </dsp:sp>
    <dsp:sp modelId="{ABF265E9-6780-4314-8FD7-0D91966C264B}">
      <dsp:nvSpPr>
        <dsp:cNvPr id="0" name=""/>
        <dsp:cNvSpPr/>
      </dsp:nvSpPr>
      <dsp:spPr>
        <a:xfrm>
          <a:off x="0" y="1148247"/>
          <a:ext cx="8483391" cy="3671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9348" tIns="20320" rIns="113792" bIns="20320" numCol="1" spcCol="1270" anchor="t" anchorCtr="0">
          <a:noAutofit/>
        </a:bodyPr>
        <a:lstStyle/>
        <a:p>
          <a:pPr marL="171450" lvl="1" indent="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ru-RU" sz="1600" kern="1200" dirty="0"/>
        </a:p>
        <a:p>
          <a:pPr marL="228600" lvl="1" indent="0" algn="ctr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ru-RU" sz="2400" kern="1200" dirty="0" smtClean="0"/>
            <a:t>земельный участок, площадь 8.1 га</a:t>
          </a:r>
          <a:endParaRPr lang="ru-RU" sz="2400" kern="1200" dirty="0"/>
        </a:p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Char char="••"/>
            <a:tabLst/>
            <a:defRPr/>
          </a:pPr>
          <a:r>
            <a:rPr lang="ru-RU" sz="2400" kern="1200" dirty="0" smtClean="0"/>
            <a:t>корпус № 1</a:t>
          </a:r>
        </a:p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Char char="••"/>
            <a:tabLst/>
            <a:defRPr/>
          </a:pPr>
          <a:r>
            <a:rPr lang="ru-RU" sz="2400" kern="1200" dirty="0" smtClean="0"/>
            <a:t> корпус № 2</a:t>
          </a:r>
        </a:p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Char char="••"/>
            <a:tabLst/>
            <a:defRPr/>
          </a:pPr>
          <a:r>
            <a:rPr lang="ru-RU" sz="2400" kern="1200" dirty="0" smtClean="0"/>
            <a:t> баня-прачечная</a:t>
          </a:r>
        </a:p>
        <a:p>
          <a:pPr marL="228600" lvl="1" indent="0" algn="ctr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ru-RU" sz="2400" kern="1200" dirty="0" smtClean="0"/>
            <a:t> септик на 8 отстойниках</a:t>
          </a:r>
          <a:endParaRPr lang="ru-RU" sz="2400" kern="1200" dirty="0"/>
        </a:p>
        <a:p>
          <a:pPr marL="228600" lvl="1" indent="0" algn="ctr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ru-RU" sz="2000" kern="1200" dirty="0"/>
        </a:p>
        <a:p>
          <a:pPr marL="228600" lvl="1" indent="0" algn="ctr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ru-RU" sz="2000" kern="1200" dirty="0"/>
        </a:p>
        <a:p>
          <a:pPr marL="228600" lvl="1" indent="0" algn="ctr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ru-RU" sz="2000" kern="1200" dirty="0"/>
        </a:p>
        <a:p>
          <a:pPr marL="228600" lvl="1" indent="0" algn="ctr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ru-RU" sz="2000" kern="1200" dirty="0"/>
        </a:p>
        <a:p>
          <a:pPr marL="228600" lvl="1" indent="0" algn="ctr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ru-RU" sz="2400" kern="1200" dirty="0" smtClean="0"/>
            <a:t>ул. </a:t>
          </a:r>
          <a:r>
            <a:rPr lang="ru-RU" sz="2400" kern="1200" dirty="0" err="1" smtClean="0"/>
            <a:t>Симеоновская</a:t>
          </a:r>
          <a:r>
            <a:rPr lang="ru-RU" sz="2400" kern="1200" dirty="0" smtClean="0"/>
            <a:t>, д. 30/27, г. Тверь (площадь 0,62 га</a:t>
          </a:r>
          <a:r>
            <a:rPr lang="ru-RU" sz="2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  <a:endParaRPr lang="ru-RU" sz="2400" kern="1200" dirty="0"/>
        </a:p>
      </dsp:txBody>
      <dsp:txXfrm>
        <a:off x="0" y="1148247"/>
        <a:ext cx="8483391" cy="3671569"/>
      </dsp:txXfrm>
    </dsp:sp>
    <dsp:sp modelId="{C44BF0B7-1BF0-40B1-8E00-A075299D38C9}">
      <dsp:nvSpPr>
        <dsp:cNvPr id="0" name=""/>
        <dsp:cNvSpPr/>
      </dsp:nvSpPr>
      <dsp:spPr>
        <a:xfrm>
          <a:off x="0" y="3971459"/>
          <a:ext cx="8483391" cy="49297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/>
            <a:t>Земельный участок и здание гостиницы «Заря»</a:t>
          </a:r>
          <a:endParaRPr lang="ru-RU" sz="2400" kern="1200" dirty="0"/>
        </a:p>
      </dsp:txBody>
      <dsp:txXfrm>
        <a:off x="24065" y="3995524"/>
        <a:ext cx="8435261" cy="4448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1FDCEE-F58B-4304-819B-E900467C1E33}">
      <dsp:nvSpPr>
        <dsp:cNvPr id="0" name=""/>
        <dsp:cNvSpPr/>
      </dsp:nvSpPr>
      <dsp:spPr>
        <a:xfrm>
          <a:off x="0" y="441255"/>
          <a:ext cx="7751036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BD1D356-217D-4464-9BC6-FEFB6B152D0C}">
      <dsp:nvSpPr>
        <dsp:cNvPr id="0" name=""/>
        <dsp:cNvSpPr/>
      </dsp:nvSpPr>
      <dsp:spPr>
        <a:xfrm>
          <a:off x="387551" y="72255"/>
          <a:ext cx="5425725" cy="738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5079" tIns="0" rIns="205079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 smtClean="0"/>
            <a:t>Приватизация 100% пакета акций ОАО «ГХАТО» </a:t>
          </a:r>
          <a:endParaRPr lang="ru-RU" sz="2000" kern="1200" dirty="0"/>
        </a:p>
      </dsp:txBody>
      <dsp:txXfrm>
        <a:off x="423577" y="108281"/>
        <a:ext cx="5353673" cy="665948"/>
      </dsp:txXfrm>
    </dsp:sp>
    <dsp:sp modelId="{B80FE91E-7F38-4908-9382-A9F2A5442418}">
      <dsp:nvSpPr>
        <dsp:cNvPr id="0" name=""/>
        <dsp:cNvSpPr/>
      </dsp:nvSpPr>
      <dsp:spPr>
        <a:xfrm>
          <a:off x="0" y="1575255"/>
          <a:ext cx="7751036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B3E5C4E-9DA5-47B2-A170-76AB7DF351A4}">
      <dsp:nvSpPr>
        <dsp:cNvPr id="0" name=""/>
        <dsp:cNvSpPr/>
      </dsp:nvSpPr>
      <dsp:spPr>
        <a:xfrm>
          <a:off x="387551" y="1206255"/>
          <a:ext cx="5425725" cy="738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5079" tIns="0" rIns="205079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 smtClean="0"/>
            <a:t>Аукцион по продаже 100% пакета акций ОАО «ГХАТО»</a:t>
          </a:r>
          <a:endParaRPr lang="ru-RU" sz="2000" kern="1200" dirty="0"/>
        </a:p>
      </dsp:txBody>
      <dsp:txXfrm>
        <a:off x="423577" y="1242281"/>
        <a:ext cx="5353673" cy="665948"/>
      </dsp:txXfrm>
    </dsp:sp>
    <dsp:sp modelId="{7E73BA84-8AFF-4221-ADD2-1FE629880FFA}">
      <dsp:nvSpPr>
        <dsp:cNvPr id="0" name=""/>
        <dsp:cNvSpPr/>
      </dsp:nvSpPr>
      <dsp:spPr>
        <a:xfrm>
          <a:off x="0" y="3040004"/>
          <a:ext cx="7751036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EF83A68-F60A-45C8-992D-EB08D23192BC}">
      <dsp:nvSpPr>
        <dsp:cNvPr id="0" name=""/>
        <dsp:cNvSpPr/>
      </dsp:nvSpPr>
      <dsp:spPr>
        <a:xfrm>
          <a:off x="387551" y="2340255"/>
          <a:ext cx="5425725" cy="106874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5079" tIns="0" rIns="205079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 smtClean="0"/>
            <a:t>Победителем</a:t>
          </a:r>
          <a:r>
            <a:rPr lang="ru-RU" sz="2000" kern="1200" baseline="0" dirty="0" smtClean="0"/>
            <a:t> аукциона становится ООО «</a:t>
          </a:r>
          <a:r>
            <a:rPr lang="ru-RU" sz="2000" kern="1200" baseline="0" dirty="0" err="1" smtClean="0"/>
            <a:t>Деверсориум</a:t>
          </a:r>
          <a:r>
            <a:rPr lang="ru-RU" sz="2000" kern="1200" baseline="0" dirty="0" smtClean="0"/>
            <a:t> групп», которое получает корпоративный контроль над ОАО «ГХАТО»</a:t>
          </a:r>
          <a:endParaRPr lang="ru-RU" sz="2000" kern="1200" dirty="0"/>
        </a:p>
      </dsp:txBody>
      <dsp:txXfrm>
        <a:off x="439723" y="2392427"/>
        <a:ext cx="5321381" cy="964405"/>
      </dsp:txXfrm>
    </dsp:sp>
    <dsp:sp modelId="{70A78CA6-16D8-4EF8-815E-1E08F438B595}">
      <dsp:nvSpPr>
        <dsp:cNvPr id="0" name=""/>
        <dsp:cNvSpPr/>
      </dsp:nvSpPr>
      <dsp:spPr>
        <a:xfrm>
          <a:off x="0" y="4174004"/>
          <a:ext cx="7751036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95377E9-5DAF-4B0E-A53A-AC4C43FAED5D}">
      <dsp:nvSpPr>
        <dsp:cNvPr id="0" name=""/>
        <dsp:cNvSpPr/>
      </dsp:nvSpPr>
      <dsp:spPr>
        <a:xfrm>
          <a:off x="387551" y="3805004"/>
          <a:ext cx="5425725" cy="738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5079" tIns="0" rIns="205079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 smtClean="0"/>
            <a:t>Возбуждение уголовного дела по факту незаконного отчуждения акций ОАО «ГХАТО»</a:t>
          </a:r>
          <a:endParaRPr lang="ru-RU" sz="2000" kern="1200" dirty="0"/>
        </a:p>
      </dsp:txBody>
      <dsp:txXfrm>
        <a:off x="423577" y="3841030"/>
        <a:ext cx="5353673" cy="6659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72F1F3-CBDF-444D-80A0-9A2DDB3688E4}">
      <dsp:nvSpPr>
        <dsp:cNvPr id="0" name=""/>
        <dsp:cNvSpPr/>
      </dsp:nvSpPr>
      <dsp:spPr>
        <a:xfrm rot="5400000">
          <a:off x="-157429" y="157979"/>
          <a:ext cx="1049531" cy="73467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000" kern="1200" dirty="0"/>
        </a:p>
      </dsp:txBody>
      <dsp:txXfrm rot="-5400000">
        <a:off x="1" y="367885"/>
        <a:ext cx="734672" cy="314859"/>
      </dsp:txXfrm>
    </dsp:sp>
    <dsp:sp modelId="{F51C3C29-EFC1-4918-AA95-2ED87190F808}">
      <dsp:nvSpPr>
        <dsp:cNvPr id="0" name=""/>
        <dsp:cNvSpPr/>
      </dsp:nvSpPr>
      <dsp:spPr>
        <a:xfrm rot="5400000">
          <a:off x="4213677" y="-3478455"/>
          <a:ext cx="682195" cy="764020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400" kern="1200" dirty="0" smtClean="0"/>
            <a:t>Дело № А66-14599/2014. Решением Арбитражного суда Тверской области от 19.09.2017 договор купли-продажи акций признан недействительным (решение вступило в законную силу).</a:t>
          </a:r>
          <a:endParaRPr lang="ru-RU" sz="1400" kern="1200" dirty="0"/>
        </a:p>
      </dsp:txBody>
      <dsp:txXfrm rot="-5400000">
        <a:off x="734672" y="33852"/>
        <a:ext cx="7606904" cy="615591"/>
      </dsp:txXfrm>
    </dsp:sp>
    <dsp:sp modelId="{86811302-6D73-461A-B302-57EAF5D7C912}">
      <dsp:nvSpPr>
        <dsp:cNvPr id="0" name=""/>
        <dsp:cNvSpPr/>
      </dsp:nvSpPr>
      <dsp:spPr>
        <a:xfrm rot="5400000">
          <a:off x="-157429" y="1090985"/>
          <a:ext cx="1049531" cy="73467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000" kern="1200" dirty="0"/>
        </a:p>
      </dsp:txBody>
      <dsp:txXfrm rot="-5400000">
        <a:off x="1" y="1300891"/>
        <a:ext cx="734672" cy="314859"/>
      </dsp:txXfrm>
    </dsp:sp>
    <dsp:sp modelId="{1692FAB0-7F52-4DFF-B2B6-760170EFDCE2}">
      <dsp:nvSpPr>
        <dsp:cNvPr id="0" name=""/>
        <dsp:cNvSpPr/>
      </dsp:nvSpPr>
      <dsp:spPr>
        <a:xfrm rot="5400000">
          <a:off x="4213677" y="-2533163"/>
          <a:ext cx="682195" cy="764020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400" kern="1200" dirty="0" smtClean="0"/>
            <a:t>Дела № 2-1361/2017, № 2-732/2018, № 2-733/2018, № 2-734/2018, № 2-736/2018. Вступившими в законную силу решениями судов общей юрисдикции истребовано из чужого незаконного владения физических лиц 5 дач дачного комплекса «</a:t>
          </a:r>
          <a:r>
            <a:rPr lang="ru-RU" sz="1400" kern="1200" dirty="0" err="1" smtClean="0"/>
            <a:t>Рябеево</a:t>
          </a:r>
          <a:r>
            <a:rPr lang="ru-RU" sz="1400" kern="1200" dirty="0" smtClean="0"/>
            <a:t>».</a:t>
          </a:r>
          <a:endParaRPr lang="ru-RU" sz="1400" kern="1200" dirty="0"/>
        </a:p>
      </dsp:txBody>
      <dsp:txXfrm rot="-5400000">
        <a:off x="734672" y="979144"/>
        <a:ext cx="7606904" cy="615591"/>
      </dsp:txXfrm>
    </dsp:sp>
    <dsp:sp modelId="{A60E6C96-845F-4D9A-9513-D65D3DBB6CF1}">
      <dsp:nvSpPr>
        <dsp:cNvPr id="0" name=""/>
        <dsp:cNvSpPr/>
      </dsp:nvSpPr>
      <dsp:spPr>
        <a:xfrm rot="5400000">
          <a:off x="-157429" y="2023991"/>
          <a:ext cx="1049531" cy="73467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000" kern="1200" dirty="0"/>
        </a:p>
      </dsp:txBody>
      <dsp:txXfrm rot="-5400000">
        <a:off x="1" y="2233897"/>
        <a:ext cx="734672" cy="314859"/>
      </dsp:txXfrm>
    </dsp:sp>
    <dsp:sp modelId="{3C0D1982-9B7A-43BE-AEA8-12D76DB25F52}">
      <dsp:nvSpPr>
        <dsp:cNvPr id="0" name=""/>
        <dsp:cNvSpPr/>
      </dsp:nvSpPr>
      <dsp:spPr>
        <a:xfrm rot="5400000">
          <a:off x="4213677" y="-1612443"/>
          <a:ext cx="682195" cy="764020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400" kern="1200" dirty="0" smtClean="0"/>
            <a:t>Дело № А66-8344/2018 - истребование из чужого незаконного владения ООО «Лагерь» объектов недвижимого имущества (с. Медное) – Арбитражный суд Тверской области</a:t>
          </a:r>
          <a:endParaRPr lang="ru-RU" sz="1400" kern="1200" dirty="0"/>
        </a:p>
      </dsp:txBody>
      <dsp:txXfrm rot="-5400000">
        <a:off x="734672" y="1899864"/>
        <a:ext cx="7606904" cy="615591"/>
      </dsp:txXfrm>
    </dsp:sp>
    <dsp:sp modelId="{13C5B791-8426-4EAE-8815-32B8DCB81CCC}">
      <dsp:nvSpPr>
        <dsp:cNvPr id="0" name=""/>
        <dsp:cNvSpPr/>
      </dsp:nvSpPr>
      <dsp:spPr>
        <a:xfrm rot="5400000">
          <a:off x="-157429" y="2956997"/>
          <a:ext cx="1049531" cy="73467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000" kern="1200"/>
        </a:p>
      </dsp:txBody>
      <dsp:txXfrm rot="-5400000">
        <a:off x="1" y="3166903"/>
        <a:ext cx="734672" cy="314859"/>
      </dsp:txXfrm>
    </dsp:sp>
    <dsp:sp modelId="{01E4B18F-E1CE-487C-AB47-3619B890DDD1}">
      <dsp:nvSpPr>
        <dsp:cNvPr id="0" name=""/>
        <dsp:cNvSpPr/>
      </dsp:nvSpPr>
      <dsp:spPr>
        <a:xfrm rot="5400000">
          <a:off x="4201377" y="-656284"/>
          <a:ext cx="682195" cy="764020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400" kern="1200" dirty="0" smtClean="0"/>
            <a:t>Дело № А66-8345/2018 (истребование из чужого незаконного владения ООО «База» объектов недвижимого имущества (д. Моркино Городище) – Арбитражный суд Тверской области</a:t>
          </a:r>
          <a:endParaRPr lang="ru-RU" sz="1400" kern="1200" dirty="0"/>
        </a:p>
      </dsp:txBody>
      <dsp:txXfrm rot="-5400000">
        <a:off x="722372" y="2856023"/>
        <a:ext cx="7606904" cy="615591"/>
      </dsp:txXfrm>
    </dsp:sp>
    <dsp:sp modelId="{B9DC9B12-BF50-4531-B6CB-2078F2DADF7A}">
      <dsp:nvSpPr>
        <dsp:cNvPr id="0" name=""/>
        <dsp:cNvSpPr/>
      </dsp:nvSpPr>
      <dsp:spPr>
        <a:xfrm rot="5400000">
          <a:off x="-157429" y="3932131"/>
          <a:ext cx="1049531" cy="73467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000" kern="1200"/>
        </a:p>
      </dsp:txBody>
      <dsp:txXfrm rot="-5400000">
        <a:off x="1" y="4142037"/>
        <a:ext cx="734672" cy="314859"/>
      </dsp:txXfrm>
    </dsp:sp>
    <dsp:sp modelId="{AA18EF5A-EB8F-4F87-8658-6CE9EBC16301}">
      <dsp:nvSpPr>
        <dsp:cNvPr id="0" name=""/>
        <dsp:cNvSpPr/>
      </dsp:nvSpPr>
      <dsp:spPr>
        <a:xfrm rot="5400000">
          <a:off x="4121658" y="420639"/>
          <a:ext cx="766453" cy="754837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400" kern="1200" dirty="0" smtClean="0"/>
            <a:t>Дело № А66-8347/2018 (истребование из чужого незаконного владения ООО «Компас» объектов недвижимого имущества (м. </a:t>
          </a:r>
          <a:r>
            <a:rPr lang="ru-RU" sz="1400" kern="1200" dirty="0" err="1" smtClean="0"/>
            <a:t>Рябеево</a:t>
          </a:r>
          <a:r>
            <a:rPr lang="ru-RU" sz="1400" kern="1200" dirty="0" smtClean="0"/>
            <a:t>) – Арбитражный суд Тверской области</a:t>
          </a:r>
          <a:endParaRPr lang="ru-RU" sz="1400" kern="1200" dirty="0"/>
        </a:p>
      </dsp:txBody>
      <dsp:txXfrm rot="-5400000">
        <a:off x="730700" y="3849013"/>
        <a:ext cx="7510956" cy="69162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B1B3D1-FE58-4114-9AB2-E30C4628E419}">
      <dsp:nvSpPr>
        <dsp:cNvPr id="0" name=""/>
        <dsp:cNvSpPr/>
      </dsp:nvSpPr>
      <dsp:spPr>
        <a:xfrm>
          <a:off x="0" y="334518"/>
          <a:ext cx="6096000" cy="33949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/>
            <a:t>Постановлением следователя СЧ по РОПД СУ УМВД России по Тверской области от 26.04.2018 прекращено уголовное дело, возбужденное по факту совершения преступления, предусмотренного п. «б» ч. 4 ст. 174 УК РФ (легализация имущества, добытого преступным путем), по основаниям, предусмотренным п.4 ч.1 ст. 24 УПК РФ, в связи со смертью обвиняемого </a:t>
          </a:r>
        </a:p>
      </dsp:txBody>
      <dsp:txXfrm>
        <a:off x="99435" y="433953"/>
        <a:ext cx="5897130" cy="319609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B1B3D1-FE58-4114-9AB2-E30C4628E419}">
      <dsp:nvSpPr>
        <dsp:cNvPr id="0" name=""/>
        <dsp:cNvSpPr/>
      </dsp:nvSpPr>
      <dsp:spPr>
        <a:xfrm>
          <a:off x="0" y="86950"/>
          <a:ext cx="1652658" cy="39720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/>
            <a:t>Продажа долей </a:t>
          </a:r>
          <a:br>
            <a:rPr lang="ru-RU" sz="1600" kern="1200" dirty="0" smtClean="0"/>
          </a:br>
          <a:r>
            <a:rPr lang="ru-RU" sz="1600" kern="1200" dirty="0" smtClean="0"/>
            <a:t>ОАО «ГХАТО» на торгах в рамках конкурсного производства</a:t>
          </a:r>
        </a:p>
      </dsp:txBody>
      <dsp:txXfrm>
        <a:off x="48405" y="135355"/>
        <a:ext cx="1555848" cy="38752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6" y="3"/>
            <a:ext cx="2944283" cy="497020"/>
          </a:xfrm>
          <a:prstGeom prst="rect">
            <a:avLst/>
          </a:prstGeom>
        </p:spPr>
        <p:txBody>
          <a:bodyPr vert="horz" lIns="90688" tIns="45342" rIns="90688" bIns="45342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48651" y="3"/>
            <a:ext cx="2944283" cy="497020"/>
          </a:xfrm>
          <a:prstGeom prst="rect">
            <a:avLst/>
          </a:prstGeom>
        </p:spPr>
        <p:txBody>
          <a:bodyPr vert="horz" lIns="90688" tIns="45342" rIns="90688" bIns="45342" rtlCol="0"/>
          <a:lstStyle>
            <a:lvl1pPr algn="r">
              <a:defRPr sz="1200"/>
            </a:lvl1pPr>
          </a:lstStyle>
          <a:p>
            <a:fld id="{2E993937-2225-4683-A96A-A33B60B69233}" type="datetimeFigureOut">
              <a:rPr lang="ru-RU" smtClean="0"/>
              <a:pPr/>
              <a:t>23.11.2018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6" y="9408981"/>
            <a:ext cx="2944283" cy="497019"/>
          </a:xfrm>
          <a:prstGeom prst="rect">
            <a:avLst/>
          </a:prstGeom>
        </p:spPr>
        <p:txBody>
          <a:bodyPr vert="horz" lIns="90688" tIns="45342" rIns="90688" bIns="45342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48651" y="9408981"/>
            <a:ext cx="2944283" cy="497019"/>
          </a:xfrm>
          <a:prstGeom prst="rect">
            <a:avLst/>
          </a:prstGeom>
        </p:spPr>
        <p:txBody>
          <a:bodyPr vert="horz" lIns="90688" tIns="45342" rIns="90688" bIns="45342" rtlCol="0" anchor="b"/>
          <a:lstStyle>
            <a:lvl1pPr algn="r">
              <a:defRPr sz="1200"/>
            </a:lvl1pPr>
          </a:lstStyle>
          <a:p>
            <a:fld id="{EE08820E-D39E-4373-89A3-C1E24EDA2CE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18344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6" y="3"/>
            <a:ext cx="2944283" cy="497020"/>
          </a:xfrm>
          <a:prstGeom prst="rect">
            <a:avLst/>
          </a:prstGeom>
        </p:spPr>
        <p:txBody>
          <a:bodyPr vert="horz" lIns="90688" tIns="45342" rIns="90688" bIns="45342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48651" y="3"/>
            <a:ext cx="2944283" cy="497020"/>
          </a:xfrm>
          <a:prstGeom prst="rect">
            <a:avLst/>
          </a:prstGeom>
        </p:spPr>
        <p:txBody>
          <a:bodyPr vert="horz" lIns="90688" tIns="45342" rIns="90688" bIns="45342" rtlCol="0"/>
          <a:lstStyle>
            <a:lvl1pPr algn="r">
              <a:defRPr sz="1200"/>
            </a:lvl1pPr>
          </a:lstStyle>
          <a:p>
            <a:fld id="{B291A7FF-1571-4D4C-BBEA-D4325274A10C}" type="datetimeFigureOut">
              <a:rPr lang="ru-RU" smtClean="0"/>
              <a:pPr/>
              <a:t>23.11.2018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69988" y="1238250"/>
            <a:ext cx="4454525" cy="3341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688" tIns="45342" rIns="90688" bIns="45342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450" y="4767265"/>
            <a:ext cx="5435600" cy="3900488"/>
          </a:xfrm>
          <a:prstGeom prst="rect">
            <a:avLst/>
          </a:prstGeom>
        </p:spPr>
        <p:txBody>
          <a:bodyPr vert="horz" lIns="90688" tIns="45342" rIns="90688" bIns="45342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6" y="9408981"/>
            <a:ext cx="2944283" cy="497019"/>
          </a:xfrm>
          <a:prstGeom prst="rect">
            <a:avLst/>
          </a:prstGeom>
        </p:spPr>
        <p:txBody>
          <a:bodyPr vert="horz" lIns="90688" tIns="45342" rIns="90688" bIns="45342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48651" y="9408981"/>
            <a:ext cx="2944283" cy="497019"/>
          </a:xfrm>
          <a:prstGeom prst="rect">
            <a:avLst/>
          </a:prstGeom>
        </p:spPr>
        <p:txBody>
          <a:bodyPr vert="horz" lIns="90688" tIns="45342" rIns="90688" bIns="45342" rtlCol="0" anchor="b"/>
          <a:lstStyle>
            <a:lvl1pPr algn="r">
              <a:defRPr sz="1200"/>
            </a:lvl1pPr>
          </a:lstStyle>
          <a:p>
            <a:fld id="{12C19C0B-14B4-4790-A15F-982CD099FD4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89127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69988" y="1238250"/>
            <a:ext cx="4454525" cy="334168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B371A5-A6A5-4076-95C3-7F524055BF93}" type="slidenum">
              <a:rPr lang="ru-RU" smtClean="0">
                <a:solidFill>
                  <a:prstClr val="black"/>
                </a:solidFill>
              </a:rPr>
              <a:pPr/>
              <a:t>1</a:t>
            </a:fld>
            <a:endParaRPr lang="ru-RU" dirty="0">
              <a:solidFill>
                <a:prstClr val="black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79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69988" y="1238250"/>
            <a:ext cx="4454525" cy="334168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19C0B-14B4-4790-A15F-982CD099FD4F}" type="slidenum">
              <a:rPr lang="ru-RU" smtClean="0"/>
              <a:pPr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3389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69988" y="1238250"/>
            <a:ext cx="4454525" cy="334168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19C0B-14B4-4790-A15F-982CD099FD4F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0106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69988" y="1238250"/>
            <a:ext cx="4454525" cy="334168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19C0B-14B4-4790-A15F-982CD099FD4F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0106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69988" y="1238250"/>
            <a:ext cx="4454525" cy="334168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19C0B-14B4-4790-A15F-982CD099FD4F}" type="slidenum">
              <a:rPr lang="ru-RU" smtClean="0"/>
              <a:pPr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0106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3848854" y="9408099"/>
            <a:ext cx="2944074" cy="496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152" tIns="46076" rIns="92152" bIns="46076" anchor="b"/>
          <a:lstStyle/>
          <a:p>
            <a:pPr algn="r"/>
            <a:fld id="{626C0AF5-638A-4054-8FF0-7F4CFAE79DE9}" type="slidenum">
              <a:rPr lang="ru-RU" sz="1200"/>
              <a:pPr algn="r"/>
              <a:t>10</a:t>
            </a:fld>
            <a:endParaRPr lang="ru-RU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0" y="742950"/>
            <a:ext cx="4953000" cy="3714750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33164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69988" y="1238250"/>
            <a:ext cx="4454525" cy="334168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19C0B-14B4-4790-A15F-982CD099FD4F}" type="slidenum">
              <a:rPr lang="ru-RU" smtClean="0"/>
              <a:pPr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0106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69988" y="1238250"/>
            <a:ext cx="4454525" cy="334168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19C0B-14B4-4790-A15F-982CD099FD4F}" type="slidenum">
              <a:rPr lang="ru-RU" smtClean="0"/>
              <a:pPr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0106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69988" y="1238250"/>
            <a:ext cx="4454525" cy="334168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19C0B-14B4-4790-A15F-982CD099FD4F}" type="slidenum">
              <a:rPr lang="ru-RU" smtClean="0"/>
              <a:pPr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0106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69988" y="1238250"/>
            <a:ext cx="4454525" cy="334168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19C0B-14B4-4790-A15F-982CD099FD4F}" type="slidenum">
              <a:rPr lang="ru-RU" smtClean="0"/>
              <a:pPr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0106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73929-9C25-4224-AA7D-194B88ADE251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23.11.2018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02E16-2BE3-4271-ADE4-EDD05B311564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118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01B79-2E81-43A2-A3DC-1B0885E00EB5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23.11.2018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02E16-2BE3-4271-ADE4-EDD05B311564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588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84A35-AFE9-49D4-B871-785A1969438B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23.11.2018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02E16-2BE3-4271-ADE4-EDD05B311564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64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7E93B-2E86-44C6-9C49-4618533762DF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23.11.2018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02E16-2BE3-4271-ADE4-EDD05B311564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037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B0D3-9145-48C1-B027-B345C0D79E30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23.11.2018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02E16-2BE3-4271-ADE4-EDD05B311564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432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E8D2F-CA5E-4511-B1C7-225B1A698054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23.11.2018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02E16-2BE3-4271-ADE4-EDD05B311564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345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6EB55-DDEA-4117-822B-C7D1B7E0203C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23.11.2018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02E16-2BE3-4271-ADE4-EDD05B311564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535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E024A-6945-4525-B85C-2BC444E98FD4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23.11.2018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02E16-2BE3-4271-ADE4-EDD05B311564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093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C017-F878-403A-B067-8CE315F0819F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23.11.2018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02E16-2BE3-4271-ADE4-EDD05B311564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09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3EDD1-71B1-4F1C-802A-B5538258612C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23.11.2018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02E16-2BE3-4271-ADE4-EDD05B311564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475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40556-1660-47CF-BDD6-270A8CD9FE98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23.11.2018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02E16-2BE3-4271-ADE4-EDD05B311564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82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B3A3C-C624-47B8-B22F-DDF77C549A7C}" type="datetime1">
              <a:rPr lang="ru-RU" smtClean="0"/>
              <a:pPr/>
              <a:t>23.11.2018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02E16-2BE3-4271-ADE4-EDD05B31156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9833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9" r:id="rId1"/>
    <p:sldLayoutId id="2147484130" r:id="rId2"/>
    <p:sldLayoutId id="2147484131" r:id="rId3"/>
    <p:sldLayoutId id="2147484132" r:id="rId4"/>
    <p:sldLayoutId id="2147484133" r:id="rId5"/>
    <p:sldLayoutId id="2147484134" r:id="rId6"/>
    <p:sldLayoutId id="2147484135" r:id="rId7"/>
    <p:sldLayoutId id="2147484136" r:id="rId8"/>
    <p:sldLayoutId id="2147484137" r:id="rId9"/>
    <p:sldLayoutId id="2147484138" r:id="rId10"/>
    <p:sldLayoutId id="2147484139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1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12" Type="http://schemas.openxmlformats.org/officeDocument/2006/relationships/image" Target="../media/image20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10" Type="http://schemas.openxmlformats.org/officeDocument/2006/relationships/image" Target="../media/image29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одержимое 4"/>
          <p:cNvSpPr>
            <a:spLocks noGrp="1"/>
          </p:cNvSpPr>
          <p:nvPr>
            <p:ph idx="1"/>
          </p:nvPr>
        </p:nvSpPr>
        <p:spPr>
          <a:xfrm>
            <a:off x="938833" y="1131433"/>
            <a:ext cx="7566664" cy="5017119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None/>
            </a:pPr>
            <a:endParaRPr lang="ru-RU" sz="2000" b="1" dirty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buNone/>
            </a:pPr>
            <a:endParaRPr lang="ru-RU" sz="2000" b="1" dirty="0" smtClean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buNone/>
            </a:pPr>
            <a:endParaRPr lang="ru-RU" sz="2000" b="1" dirty="0" smtClean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buNone/>
            </a:pPr>
            <a:endParaRPr lang="ru-RU" sz="2000" b="1" dirty="0" smtClean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b="1" dirty="0" smtClean="0">
                <a:solidFill>
                  <a:schemeClr val="accent4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ИНФОРМАЦИЯ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b="1" dirty="0" smtClean="0">
                <a:solidFill>
                  <a:schemeClr val="accent4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ОБ ИМУЩЕСТВЕННОМ КОМПЛЕКСЕ ОТКРЫТОГО АКЦИОНЕРНОГО ОБЩЕСТВА «ГОСТИНИЧНОЕ ХОЗЯЙСТВО АДМИНИСТРАЦИИ ТВЕРСКОЙ ОБЛАСТИ»</a:t>
            </a: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1143003" y="4617132"/>
            <a:ext cx="4165108" cy="540060"/>
          </a:xfrm>
          <a:prstGeom prst="rect">
            <a:avLst/>
          </a:prstGeom>
          <a:ln>
            <a:noFill/>
          </a:ln>
        </p:spPr>
        <p:txBody>
          <a:bodyPr lIns="0" tIns="0" rIns="13716" bIns="0" anchor="b">
            <a:normAutofit fontScale="97500"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>
              <a:defRPr/>
            </a:pPr>
            <a:endParaRPr lang="ru-RU" sz="1200" kern="0" dirty="0">
              <a:solidFill>
                <a:srgbClr val="4F81BD">
                  <a:lumMod val="60000"/>
                  <a:lumOff val="40000"/>
                </a:srgb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1406838" y="6059456"/>
            <a:ext cx="618898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1600" b="1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г. Тверь</a:t>
            </a:r>
          </a:p>
          <a:p>
            <a:pPr algn="ctr">
              <a:defRPr/>
            </a:pPr>
            <a:r>
              <a:rPr lang="ru-RU" sz="1600" b="1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2018 год</a:t>
            </a:r>
          </a:p>
        </p:txBody>
      </p:sp>
      <p:pic>
        <p:nvPicPr>
          <p:cNvPr id="7" name="Рисунок 6"/>
          <p:cNvPicPr/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74737" y="51313"/>
            <a:ext cx="864096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860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1063685" y="105508"/>
            <a:ext cx="768173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ru-RU" sz="2800" b="1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Земельный участок с кадастровым номером 69:40:0400067:11</a:t>
            </a:r>
            <a:endParaRPr lang="ru-RU" altLang="ru-RU" sz="28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07" name="Прямоугольник 13"/>
          <p:cNvSpPr>
            <a:spLocks noChangeArrowheads="1"/>
          </p:cNvSpPr>
          <p:nvPr/>
        </p:nvSpPr>
        <p:spPr bwMode="auto">
          <a:xfrm>
            <a:off x="928267" y="5659728"/>
            <a:ext cx="7235204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ru-RU" sz="2400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2400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2400" b="1" i="1">
              <a:solidFill>
                <a:srgbClr val="99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/>
          </a:p>
        </p:txBody>
      </p:sp>
      <p:sp>
        <p:nvSpPr>
          <p:cNvPr id="47141" name="Прямоугольник 12"/>
          <p:cNvSpPr>
            <a:spLocks noChangeArrowheads="1"/>
          </p:cNvSpPr>
          <p:nvPr/>
        </p:nvSpPr>
        <p:spPr bwMode="auto">
          <a:xfrm>
            <a:off x="1293710" y="1349378"/>
            <a:ext cx="686304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 sz="200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142" name="Rectangle 38"/>
          <p:cNvSpPr>
            <a:spLocks noChangeArrowheads="1"/>
          </p:cNvSpPr>
          <p:nvPr/>
        </p:nvSpPr>
        <p:spPr bwMode="auto">
          <a:xfrm>
            <a:off x="323193" y="1344148"/>
            <a:ext cx="8184782" cy="5177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10000"/>
              </a:spcBef>
              <a:spcAft>
                <a:spcPct val="10000"/>
              </a:spcAft>
            </a:pPr>
            <a:r>
              <a:rPr lang="ru-RU" sz="2400" b="1" dirty="0" smtClean="0">
                <a:solidFill>
                  <a:srgbClr val="002060"/>
                </a:solidFill>
                <a:latin typeface="Times New Roman" pitchFamily="18" charset="0"/>
              </a:rPr>
              <a:t> </a:t>
            </a:r>
            <a:endParaRPr lang="ru-RU" sz="2400" b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  <a:buFontTx/>
              <a:buChar char="-"/>
            </a:pPr>
            <a:endParaRPr lang="ru-RU" sz="2400" b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</a:pPr>
            <a:endParaRPr lang="ru-RU" sz="1800" b="1" i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  <a:buFontTx/>
              <a:buChar char="-"/>
            </a:pPr>
            <a:endParaRPr lang="ru-RU" sz="1800" b="1" i="1" dirty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spcBef>
                <a:spcPct val="10000"/>
              </a:spcBef>
              <a:spcAft>
                <a:spcPct val="10000"/>
              </a:spcAft>
            </a:pPr>
            <a:endParaRPr lang="ru-RU" sz="1800" b="1" dirty="0">
              <a:solidFill>
                <a:srgbClr val="002060"/>
              </a:solidFill>
              <a:latin typeface="Times New Roman" pitchFamily="18" charset="0"/>
            </a:endParaRPr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3073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99736" y="157942"/>
            <a:ext cx="828531" cy="1028700"/>
          </a:xfrm>
          <a:prstGeom prst="rect">
            <a:avLst/>
          </a:prstGeom>
          <a:noFill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1643050"/>
            <a:ext cx="4079819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Прямоугольник 3"/>
          <p:cNvSpPr/>
          <p:nvPr/>
        </p:nvSpPr>
        <p:spPr>
          <a:xfrm>
            <a:off x="837488" y="5286388"/>
            <a:ext cx="7588665" cy="137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smtClean="0"/>
              <a:t>Собственник участка – ООО «Новый отель». </a:t>
            </a:r>
          </a:p>
          <a:p>
            <a:pPr algn="ctr"/>
            <a:r>
              <a:rPr lang="ru-RU" sz="2000" b="1" dirty="0" smtClean="0"/>
              <a:t>В границах участка расположено здание, площадью 6 155,3, собственником которого является ООО «Новый отель»</a:t>
            </a:r>
            <a:endParaRPr lang="ru-RU" sz="2000" b="1" dirty="0"/>
          </a:p>
        </p:txBody>
      </p:sp>
      <p:pic>
        <p:nvPicPr>
          <p:cNvPr id="1026" name="Picture 2" descr="C:\Users\SemenovaNM\Downloads\IMG_20180501_120309 (2)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00562" y="1643050"/>
            <a:ext cx="4286248" cy="3143272"/>
          </a:xfrm>
          <a:prstGeom prst="rect">
            <a:avLst/>
          </a:prstGeom>
          <a:noFill/>
        </p:spPr>
      </p:pic>
      <p:sp>
        <p:nvSpPr>
          <p:cNvPr id="12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3606167" y="6492875"/>
            <a:ext cx="5166360" cy="365125"/>
          </a:xfrm>
        </p:spPr>
        <p:txBody>
          <a:bodyPr/>
          <a:lstStyle/>
          <a:p>
            <a:pPr algn="r"/>
            <a:r>
              <a:rPr lang="ru-RU" sz="1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endParaRPr lang="ru-RU" sz="1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3119215" y="3642370"/>
            <a:ext cx="7310277" cy="1530351"/>
          </a:xfrm>
        </p:spPr>
        <p:txBody>
          <a:bodyPr wrap="square">
            <a:normAutofit/>
          </a:bodyPr>
          <a:lstStyle/>
          <a:p>
            <a:pPr marL="0" indent="0" algn="ctr">
              <a:buNone/>
            </a:pPr>
            <a:r>
              <a:rPr lang="ru-RU" sz="1800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800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</a:br>
            <a:endParaRPr lang="ru-RU" sz="1800" dirty="0"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1008744" y="235901"/>
            <a:ext cx="7620363" cy="75713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marL="0" algn="ctr" defTabSz="914400">
              <a:spcBef>
                <a:spcPct val="0"/>
              </a:spcBef>
              <a:buNone/>
            </a:pPr>
            <a:r>
              <a:rPr lang="ru-RU" sz="2400" b="1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Выбытие имущества ОАО «ГХАТО» из государственной собственности Тверской области</a:t>
            </a:r>
            <a:endParaRPr lang="ru-RU" sz="2400" b="1" dirty="0">
              <a:solidFill>
                <a:srgbClr val="A88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3606167" y="6492875"/>
            <a:ext cx="5166360" cy="365125"/>
          </a:xfrm>
        </p:spPr>
        <p:txBody>
          <a:bodyPr/>
          <a:lstStyle/>
          <a:p>
            <a:pPr algn="r"/>
            <a:fld id="{24602E16-2BE3-4271-ADE4-EDD05B311564}" type="slidenum">
              <a:rPr lang="ru-RU" sz="14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pPr algn="r"/>
              <a:t>11</a:t>
            </a:fld>
            <a:endParaRPr lang="ru-RU" sz="1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305427" y="2114549"/>
            <a:ext cx="3838575" cy="5981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285877" y="5905501"/>
            <a:ext cx="6543675" cy="666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/>
          <p:cNvPicPr/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74737" y="51313"/>
            <a:ext cx="864096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1" name="Схема 10"/>
          <p:cNvGraphicFramePr/>
          <p:nvPr>
            <p:extLst>
              <p:ext uri="{D42A27DB-BD31-4B8C-83A1-F6EECF244321}">
                <p14:modId xmlns:p14="http://schemas.microsoft.com/office/powerpoint/2010/main" val="1344887411"/>
              </p:ext>
            </p:extLst>
          </p:nvPr>
        </p:nvGraphicFramePr>
        <p:xfrm>
          <a:off x="854579" y="1131433"/>
          <a:ext cx="7751036" cy="4876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1882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3119215" y="3642370"/>
            <a:ext cx="7310277" cy="1530351"/>
          </a:xfrm>
        </p:spPr>
        <p:txBody>
          <a:bodyPr wrap="square">
            <a:normAutofit/>
          </a:bodyPr>
          <a:lstStyle/>
          <a:p>
            <a:pPr marL="0" indent="0" algn="ctr">
              <a:buNone/>
            </a:pPr>
            <a:r>
              <a:rPr lang="ru-RU" sz="1800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800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</a:br>
            <a:endParaRPr lang="ru-RU" sz="1800" dirty="0"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1008744" y="69702"/>
            <a:ext cx="7620363" cy="108952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marL="0" algn="ctr" defTabSz="914400">
              <a:spcBef>
                <a:spcPct val="0"/>
              </a:spcBef>
              <a:buNone/>
            </a:pPr>
            <a:r>
              <a:rPr lang="ru-RU" sz="24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Выбытие имущества ОАО «ГХАТО» из государственной собственности Тверской области</a:t>
            </a:r>
          </a:p>
          <a:p>
            <a:pPr marL="0" algn="ctr" defTabSz="914400">
              <a:spcBef>
                <a:spcPct val="0"/>
              </a:spcBef>
              <a:buNone/>
            </a:pPr>
            <a:endParaRPr lang="ru-RU" sz="2400" b="1" dirty="0">
              <a:solidFill>
                <a:srgbClr val="A88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3606167" y="6492875"/>
            <a:ext cx="5166360" cy="365125"/>
          </a:xfrm>
        </p:spPr>
        <p:txBody>
          <a:bodyPr/>
          <a:lstStyle/>
          <a:p>
            <a:pPr algn="r"/>
            <a:fld id="{24602E16-2BE3-4271-ADE4-EDD05B311564}" type="slidenum">
              <a:rPr lang="ru-RU" sz="14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pPr algn="r"/>
              <a:t>12</a:t>
            </a:fld>
            <a:endParaRPr lang="ru-RU" sz="1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305427" y="2114549"/>
            <a:ext cx="3838575" cy="5981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285877" y="5905501"/>
            <a:ext cx="6543675" cy="666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/>
          <p:cNvPicPr/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74737" y="51313"/>
            <a:ext cx="864096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Скругленный прямоугольник 7"/>
          <p:cNvSpPr/>
          <p:nvPr/>
        </p:nvSpPr>
        <p:spPr>
          <a:xfrm>
            <a:off x="2982481" y="2712720"/>
            <a:ext cx="2854297" cy="16664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/>
              <a:t>ОАО «ГХАТО»</a:t>
            </a:r>
            <a:endParaRPr lang="en-US" sz="2000" dirty="0" smtClean="0"/>
          </a:p>
          <a:p>
            <a:pPr algn="ctr"/>
            <a:r>
              <a:rPr lang="en-US" sz="2000" dirty="0" smtClean="0"/>
              <a:t>(</a:t>
            </a:r>
            <a:r>
              <a:rPr lang="ru-RU" sz="2000" dirty="0" smtClean="0"/>
              <a:t>отчуждение имущества и дальнейшее банкротство)</a:t>
            </a:r>
            <a:endParaRPr lang="ru-RU" sz="2000" dirty="0"/>
          </a:p>
        </p:txBody>
      </p:sp>
      <p:sp>
        <p:nvSpPr>
          <p:cNvPr id="10" name="Стрелка влево 9"/>
          <p:cNvSpPr/>
          <p:nvPr/>
        </p:nvSpPr>
        <p:spPr>
          <a:xfrm>
            <a:off x="1946347" y="3303619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307649" y="2495373"/>
            <a:ext cx="1638698" cy="24697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Внесение имущества базы отдыха «Сокол» в уставный капитал </a:t>
            </a:r>
          </a:p>
          <a:p>
            <a:pPr algn="ctr"/>
            <a:r>
              <a:rPr lang="ru-RU" dirty="0" smtClean="0"/>
              <a:t>ООО «База» </a:t>
            </a:r>
            <a:endParaRPr lang="ru-RU" dirty="0"/>
          </a:p>
        </p:txBody>
      </p:sp>
      <p:sp>
        <p:nvSpPr>
          <p:cNvPr id="12" name="Стрелка вверх 11"/>
          <p:cNvSpPr/>
          <p:nvPr/>
        </p:nvSpPr>
        <p:spPr>
          <a:xfrm>
            <a:off x="4138968" y="1862983"/>
            <a:ext cx="447187" cy="75203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2136449" y="1034041"/>
            <a:ext cx="4930923" cy="8289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Продажа земельного участка и здания гостиницы «Заря» ООО «Новый отель»</a:t>
            </a:r>
            <a:endParaRPr lang="ru-RU" dirty="0"/>
          </a:p>
        </p:txBody>
      </p:sp>
      <p:sp>
        <p:nvSpPr>
          <p:cNvPr id="14" name="Стрелка вправо 13"/>
          <p:cNvSpPr/>
          <p:nvPr/>
        </p:nvSpPr>
        <p:spPr>
          <a:xfrm>
            <a:off x="5913689" y="3343877"/>
            <a:ext cx="905854" cy="4041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6819543" y="2615014"/>
            <a:ext cx="2068082" cy="21962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Внесение имущества дачного комплекса «</a:t>
            </a:r>
            <a:r>
              <a:rPr lang="ru-RU" dirty="0" err="1" smtClean="0"/>
              <a:t>Рябеево</a:t>
            </a:r>
            <a:r>
              <a:rPr lang="ru-RU" dirty="0" smtClean="0"/>
              <a:t>» в уставный капитал </a:t>
            </a:r>
          </a:p>
          <a:p>
            <a:pPr algn="ctr"/>
            <a:r>
              <a:rPr lang="ru-RU" dirty="0" smtClean="0"/>
              <a:t>ООО «Берег»</a:t>
            </a:r>
            <a:endParaRPr lang="ru-RU" dirty="0"/>
          </a:p>
        </p:txBody>
      </p:sp>
      <p:sp>
        <p:nvSpPr>
          <p:cNvPr id="17" name="Стрелка вниз 16"/>
          <p:cNvSpPr/>
          <p:nvPr/>
        </p:nvSpPr>
        <p:spPr>
          <a:xfrm>
            <a:off x="3119215" y="4477995"/>
            <a:ext cx="435835" cy="8631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1358781" y="5341121"/>
            <a:ext cx="3198933" cy="1333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Внесение имущественного комплекса в районе д. Моркино Городище в уставный капитал ООО «Лагерь»</a:t>
            </a:r>
            <a:endParaRPr lang="ru-RU" dirty="0"/>
          </a:p>
        </p:txBody>
      </p:sp>
      <p:sp>
        <p:nvSpPr>
          <p:cNvPr id="19" name="Стрелка вниз 18"/>
          <p:cNvSpPr/>
          <p:nvPr/>
        </p:nvSpPr>
        <p:spPr>
          <a:xfrm>
            <a:off x="7627120" y="4909556"/>
            <a:ext cx="452927" cy="4315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5443672" y="5400943"/>
            <a:ext cx="3529414" cy="1171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Внесение имущества в уставный капитал ООО «Компас», дальнейшее отчуждение 5 объектов физическим лицам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601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492093" y="1095723"/>
            <a:ext cx="7310277" cy="1530351"/>
          </a:xfrm>
        </p:spPr>
        <p:txBody>
          <a:bodyPr wrap="square">
            <a:normAutofit/>
          </a:bodyPr>
          <a:lstStyle/>
          <a:p>
            <a:pPr marL="0" indent="0" algn="ctr">
              <a:buNone/>
            </a:pPr>
            <a:r>
              <a:rPr lang="ru-RU" sz="1800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800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</a:br>
            <a:endParaRPr lang="ru-RU" sz="1800" dirty="0"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1008744" y="69702"/>
            <a:ext cx="7620363" cy="108952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marL="0" algn="ctr" defTabSz="914400">
              <a:spcBef>
                <a:spcPct val="0"/>
              </a:spcBef>
              <a:buNone/>
            </a:pPr>
            <a:r>
              <a:rPr lang="ru-RU" sz="2400" b="1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Судебные споры, инициированные в целях возврата имущества ОАО «ГХАТО» в государственную собственность</a:t>
            </a:r>
            <a:endParaRPr lang="ru-RU" sz="2400" b="1" dirty="0">
              <a:solidFill>
                <a:srgbClr val="A88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3606167" y="6492875"/>
            <a:ext cx="5166360" cy="365125"/>
          </a:xfrm>
        </p:spPr>
        <p:txBody>
          <a:bodyPr/>
          <a:lstStyle/>
          <a:p>
            <a:pPr algn="r"/>
            <a:fld id="{24602E16-2BE3-4271-ADE4-EDD05B311564}" type="slidenum">
              <a:rPr lang="ru-RU" sz="14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pPr algn="r"/>
              <a:t>13</a:t>
            </a:fld>
            <a:endParaRPr lang="ru-RU" sz="1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305427" y="2114549"/>
            <a:ext cx="3838575" cy="5981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285877" y="5905501"/>
            <a:ext cx="6543675" cy="666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/>
          <p:cNvPicPr/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74737" y="51313"/>
            <a:ext cx="864096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54832726"/>
              </p:ext>
            </p:extLst>
          </p:nvPr>
        </p:nvGraphicFramePr>
        <p:xfrm>
          <a:off x="410197" y="1414092"/>
          <a:ext cx="8374879" cy="4824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2914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492093" y="1095723"/>
            <a:ext cx="7310277" cy="1530351"/>
          </a:xfrm>
        </p:spPr>
        <p:txBody>
          <a:bodyPr wrap="square">
            <a:normAutofit/>
          </a:bodyPr>
          <a:lstStyle/>
          <a:p>
            <a:pPr marL="0" indent="0" algn="ctr">
              <a:buNone/>
            </a:pPr>
            <a:r>
              <a:rPr lang="ru-RU" sz="1800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800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</a:br>
            <a:endParaRPr lang="ru-RU" sz="1800" dirty="0"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1008744" y="69702"/>
            <a:ext cx="7620363" cy="108952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marL="0" algn="ctr" defTabSz="914400">
              <a:spcBef>
                <a:spcPct val="0"/>
              </a:spcBef>
              <a:buNone/>
            </a:pPr>
            <a:r>
              <a:rPr lang="ru-RU" sz="2400" b="1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Уголовное преследование, инициированное в целях возврата имущества ОАО «ГХАТО» в государственную собственность</a:t>
            </a:r>
            <a:endParaRPr lang="ru-RU" sz="2400" b="1" dirty="0">
              <a:solidFill>
                <a:srgbClr val="A88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3606167" y="6492875"/>
            <a:ext cx="5166360" cy="365125"/>
          </a:xfrm>
        </p:spPr>
        <p:txBody>
          <a:bodyPr/>
          <a:lstStyle/>
          <a:p>
            <a:pPr algn="r"/>
            <a:fld id="{24602E16-2BE3-4271-ADE4-EDD05B311564}" type="slidenum">
              <a:rPr lang="ru-RU" sz="14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pPr algn="r"/>
              <a:t>14</a:t>
            </a:fld>
            <a:endParaRPr lang="ru-RU" sz="1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305427" y="2114549"/>
            <a:ext cx="3838575" cy="5981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285877" y="5905501"/>
            <a:ext cx="6543675" cy="666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/>
          <p:cNvPicPr/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74737" y="51313"/>
            <a:ext cx="864096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" name="Схема 7"/>
          <p:cNvGraphicFramePr/>
          <p:nvPr>
            <p:extLst>
              <p:ext uri="{D42A27DB-BD31-4B8C-83A1-F6EECF244321}">
                <p14:modId xmlns:p14="http://schemas.microsoft.com/office/powerpoint/2010/main" val="3878572393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2720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/>
          <p:cNvGrpSpPr/>
          <p:nvPr/>
        </p:nvGrpSpPr>
        <p:grpSpPr>
          <a:xfrm>
            <a:off x="3740975" y="1424023"/>
            <a:ext cx="1116343" cy="3952680"/>
            <a:chOff x="-1" y="403952"/>
            <a:chExt cx="2318426" cy="2730801"/>
          </a:xfrm>
          <a:solidFill>
            <a:schemeClr val="accent1">
              <a:lumMod val="60000"/>
              <a:lumOff val="40000"/>
            </a:schemeClr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11" name="Скругленный прямоугольник 10"/>
            <p:cNvSpPr/>
            <p:nvPr/>
          </p:nvSpPr>
          <p:spPr>
            <a:xfrm>
              <a:off x="-1" y="403952"/>
              <a:ext cx="2318426" cy="273080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Скругленный прямоугольник 4"/>
            <p:cNvSpPr txBox="1"/>
            <p:nvPr/>
          </p:nvSpPr>
          <p:spPr>
            <a:xfrm>
              <a:off x="161516" y="931651"/>
              <a:ext cx="1935806" cy="1480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kern="1200" dirty="0" smtClean="0"/>
                <a:t>ООО «ПОНАТЕ СЕРВИС»</a:t>
              </a:r>
            </a:p>
          </p:txBody>
        </p:sp>
      </p:grp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492093" y="1095723"/>
            <a:ext cx="7310277" cy="1530351"/>
          </a:xfrm>
        </p:spPr>
        <p:txBody>
          <a:bodyPr wrap="square">
            <a:normAutofit/>
          </a:bodyPr>
          <a:lstStyle/>
          <a:p>
            <a:pPr marL="0" indent="0" algn="ctr">
              <a:buNone/>
            </a:pPr>
            <a:r>
              <a:rPr lang="ru-RU" sz="1800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800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</a:br>
            <a:endParaRPr lang="ru-RU" sz="1800" dirty="0"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938833" y="461952"/>
            <a:ext cx="7620363" cy="42473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marL="0" algn="ctr" defTabSz="914400">
              <a:spcBef>
                <a:spcPct val="0"/>
              </a:spcBef>
              <a:buNone/>
            </a:pPr>
            <a:r>
              <a:rPr lang="ru-RU" sz="2400" b="1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Банкротство ОАО «ГХАТО»</a:t>
            </a:r>
            <a:endParaRPr lang="ru-RU" sz="2400" b="1" dirty="0">
              <a:solidFill>
                <a:srgbClr val="A88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3606167" y="6492875"/>
            <a:ext cx="5166360" cy="365125"/>
          </a:xfrm>
        </p:spPr>
        <p:txBody>
          <a:bodyPr/>
          <a:lstStyle/>
          <a:p>
            <a:pPr algn="r"/>
            <a:fld id="{24602E16-2BE3-4271-ADE4-EDD05B311564}" type="slidenum">
              <a:rPr lang="ru-RU" sz="14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pPr algn="r"/>
              <a:t>15</a:t>
            </a:fld>
            <a:endParaRPr lang="ru-RU" sz="1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285877" y="5905501"/>
            <a:ext cx="6543675" cy="666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/>
          <p:cNvPicPr/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74737" y="51313"/>
            <a:ext cx="864096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" name="Схема 7"/>
          <p:cNvGraphicFramePr/>
          <p:nvPr>
            <p:extLst>
              <p:ext uri="{D42A27DB-BD31-4B8C-83A1-F6EECF244321}">
                <p14:modId xmlns:p14="http://schemas.microsoft.com/office/powerpoint/2010/main" val="2572265063"/>
              </p:ext>
            </p:extLst>
          </p:nvPr>
        </p:nvGraphicFramePr>
        <p:xfrm>
          <a:off x="239949" y="1340472"/>
          <a:ext cx="1652658" cy="41459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Шеврон 13"/>
          <p:cNvSpPr/>
          <p:nvPr/>
        </p:nvSpPr>
        <p:spPr>
          <a:xfrm>
            <a:off x="1917425" y="1740158"/>
            <a:ext cx="1823549" cy="891983"/>
          </a:xfrm>
          <a:prstGeom prst="chevron">
            <a:avLst>
              <a:gd name="adj" fmla="val 57219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Шеврон 19"/>
          <p:cNvSpPr/>
          <p:nvPr/>
        </p:nvSpPr>
        <p:spPr>
          <a:xfrm>
            <a:off x="1899201" y="4244576"/>
            <a:ext cx="1841773" cy="1027283"/>
          </a:xfrm>
          <a:prstGeom prst="chevron">
            <a:avLst>
              <a:gd name="adj" fmla="val 4410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" name="TextBox 3"/>
          <p:cNvSpPr txBox="1"/>
          <p:nvPr/>
        </p:nvSpPr>
        <p:spPr>
          <a:xfrm>
            <a:off x="1946495" y="1475126"/>
            <a:ext cx="177625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00" dirty="0" smtClean="0"/>
              <a:t>43 560 180 рублей</a:t>
            </a:r>
            <a:r>
              <a:rPr lang="ru-RU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ru-RU" sz="1500" dirty="0"/>
          </a:p>
        </p:txBody>
      </p:sp>
      <p:sp>
        <p:nvSpPr>
          <p:cNvPr id="22" name="TextBox 21"/>
          <p:cNvSpPr txBox="1"/>
          <p:nvPr/>
        </p:nvSpPr>
        <p:spPr>
          <a:xfrm>
            <a:off x="2107839" y="1692837"/>
            <a:ext cx="155230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 smtClean="0"/>
              <a:t>д</a:t>
            </a:r>
            <a:r>
              <a:rPr lang="ru-RU" sz="1400" dirty="0" smtClean="0"/>
              <a:t>оля в УК</a:t>
            </a:r>
          </a:p>
          <a:p>
            <a:pPr algn="ctr"/>
            <a:r>
              <a:rPr lang="ru-RU" sz="1400" dirty="0" smtClean="0"/>
              <a:t>ООО «Берег» </a:t>
            </a:r>
          </a:p>
          <a:p>
            <a:pPr algn="ctr"/>
            <a:r>
              <a:rPr lang="ru-RU" sz="1400" dirty="0" smtClean="0"/>
              <a:t>(</a:t>
            </a:r>
            <a:r>
              <a:rPr lang="ru-RU" sz="1400" dirty="0" err="1" smtClean="0"/>
              <a:t>Рябеево</a:t>
            </a:r>
            <a:r>
              <a:rPr lang="ru-RU" sz="1400" dirty="0" smtClean="0"/>
              <a:t>)</a:t>
            </a:r>
          </a:p>
          <a:p>
            <a:pPr algn="ctr"/>
            <a:r>
              <a:rPr lang="ru-RU" sz="1400" dirty="0" smtClean="0"/>
              <a:t>99,999 %</a:t>
            </a:r>
            <a:endParaRPr lang="ru-RU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6454499" y="1025880"/>
            <a:ext cx="463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      </a:t>
            </a:r>
            <a:endParaRPr lang="ru-RU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1970674" y="2686934"/>
            <a:ext cx="172656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00" dirty="0" smtClean="0"/>
              <a:t>9 503 064 рублей</a:t>
            </a:r>
            <a:r>
              <a:rPr lang="ru-RU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endParaRPr lang="ru-RU" sz="1500" dirty="0"/>
          </a:p>
        </p:txBody>
      </p:sp>
      <p:sp>
        <p:nvSpPr>
          <p:cNvPr id="29" name="TextBox 28"/>
          <p:cNvSpPr txBox="1"/>
          <p:nvPr/>
        </p:nvSpPr>
        <p:spPr>
          <a:xfrm>
            <a:off x="1874999" y="3939588"/>
            <a:ext cx="20178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dirty="0" smtClean="0"/>
              <a:t>2 980 126,80 рублей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endParaRPr lang="ru-RU" sz="1500" dirty="0"/>
          </a:p>
        </p:txBody>
      </p:sp>
      <p:sp>
        <p:nvSpPr>
          <p:cNvPr id="30" name="Прямоугольник 29"/>
          <p:cNvSpPr/>
          <p:nvPr/>
        </p:nvSpPr>
        <p:spPr>
          <a:xfrm>
            <a:off x="2162164" y="4145597"/>
            <a:ext cx="142475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dirty="0" smtClean="0"/>
              <a:t>доля </a:t>
            </a:r>
            <a:r>
              <a:rPr lang="ru-RU" sz="1400" dirty="0"/>
              <a:t>в </a:t>
            </a:r>
            <a:r>
              <a:rPr lang="ru-RU" sz="1400" dirty="0" smtClean="0"/>
              <a:t>УК </a:t>
            </a:r>
          </a:p>
          <a:p>
            <a:pPr algn="ctr"/>
            <a:r>
              <a:rPr lang="ru-RU" sz="1400" dirty="0" smtClean="0"/>
              <a:t>ООО «Лагерь» (Моркино </a:t>
            </a:r>
          </a:p>
          <a:p>
            <a:pPr algn="ctr"/>
            <a:r>
              <a:rPr lang="ru-RU" sz="1400" dirty="0" smtClean="0"/>
              <a:t>Городище) </a:t>
            </a:r>
          </a:p>
          <a:p>
            <a:pPr algn="ctr"/>
            <a:r>
              <a:rPr lang="ru-RU" sz="1400" dirty="0" smtClean="0"/>
              <a:t>99,6 %</a:t>
            </a:r>
            <a:endParaRPr lang="ru-RU" sz="1400" dirty="0"/>
          </a:p>
        </p:txBody>
      </p:sp>
      <p:sp>
        <p:nvSpPr>
          <p:cNvPr id="26" name="Шеврон 25"/>
          <p:cNvSpPr/>
          <p:nvPr/>
        </p:nvSpPr>
        <p:spPr>
          <a:xfrm>
            <a:off x="1899201" y="2963470"/>
            <a:ext cx="1840848" cy="817042"/>
          </a:xfrm>
          <a:prstGeom prst="chevron">
            <a:avLst>
              <a:gd name="adj" fmla="val 62623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4" name="Прямоугольник 33"/>
          <p:cNvSpPr/>
          <p:nvPr/>
        </p:nvSpPr>
        <p:spPr>
          <a:xfrm>
            <a:off x="2162164" y="2865655"/>
            <a:ext cx="1341233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dirty="0" smtClean="0"/>
              <a:t>доля </a:t>
            </a:r>
            <a:r>
              <a:rPr lang="ru-RU" sz="1400" dirty="0"/>
              <a:t>в УК</a:t>
            </a:r>
          </a:p>
          <a:p>
            <a:pPr algn="ctr"/>
            <a:r>
              <a:rPr lang="ru-RU" sz="1400" dirty="0" smtClean="0"/>
              <a:t>ООО «База» </a:t>
            </a:r>
            <a:endParaRPr lang="ru-RU" sz="1400" dirty="0"/>
          </a:p>
          <a:p>
            <a:pPr algn="ctr"/>
            <a:r>
              <a:rPr lang="ru-RU" sz="1400" dirty="0" smtClean="0"/>
              <a:t>(Медное)</a:t>
            </a:r>
          </a:p>
          <a:p>
            <a:pPr algn="ctr"/>
            <a:r>
              <a:rPr lang="ru-RU" sz="1400" dirty="0" smtClean="0"/>
              <a:t>99,8 %</a:t>
            </a:r>
            <a:endParaRPr lang="ru-RU" sz="1400" dirty="0"/>
          </a:p>
        </p:txBody>
      </p:sp>
      <p:sp>
        <p:nvSpPr>
          <p:cNvPr id="35" name="Скругленный прямоугольник 34"/>
          <p:cNvSpPr/>
          <p:nvPr/>
        </p:nvSpPr>
        <p:spPr>
          <a:xfrm>
            <a:off x="276502" y="5899434"/>
            <a:ext cx="8684473" cy="3991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 35"/>
          <p:cNvSpPr/>
          <p:nvPr/>
        </p:nvSpPr>
        <p:spPr>
          <a:xfrm>
            <a:off x="259835" y="5921931"/>
            <a:ext cx="90692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300" b="1" dirty="0" smtClean="0"/>
              <a:t>  </a:t>
            </a:r>
            <a:r>
              <a:rPr lang="ru-RU" sz="1300" dirty="0" smtClean="0"/>
              <a:t>* стоимость имущества, внесенного в уставной капитал, 310 </a:t>
            </a:r>
            <a:r>
              <a:rPr lang="ru-RU" sz="1300" dirty="0"/>
              <a:t>061 000 </a:t>
            </a:r>
            <a:r>
              <a:rPr lang="ru-RU" sz="1400" dirty="0" smtClean="0"/>
              <a:t>рублей (</a:t>
            </a:r>
            <a:r>
              <a:rPr lang="ru-RU" sz="1300" dirty="0" smtClean="0"/>
              <a:t>по экспертизе в рамках уголовного дела</a:t>
            </a:r>
            <a:r>
              <a:rPr lang="ru-RU" sz="1400" dirty="0" smtClean="0"/>
              <a:t>)</a:t>
            </a:r>
            <a:endParaRPr lang="ru-RU" sz="1600" dirty="0"/>
          </a:p>
        </p:txBody>
      </p:sp>
      <p:grpSp>
        <p:nvGrpSpPr>
          <p:cNvPr id="37" name="Группа 36"/>
          <p:cNvGrpSpPr/>
          <p:nvPr/>
        </p:nvGrpSpPr>
        <p:grpSpPr>
          <a:xfrm>
            <a:off x="7262209" y="1428750"/>
            <a:ext cx="1698767" cy="3912327"/>
            <a:chOff x="-217793" y="16112"/>
            <a:chExt cx="2318426" cy="3838031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38" name="Скругленный прямоугольник 37"/>
            <p:cNvSpPr/>
            <p:nvPr/>
          </p:nvSpPr>
          <p:spPr>
            <a:xfrm>
              <a:off x="-217793" y="16112"/>
              <a:ext cx="2318426" cy="3838031"/>
            </a:xfrm>
            <a:prstGeom prst="roundRect">
              <a:avLst>
                <a:gd name="adj" fmla="val 10000"/>
              </a:avLst>
            </a:prstGeom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Скругленный прямоугольник 4"/>
            <p:cNvSpPr txBox="1"/>
            <p:nvPr/>
          </p:nvSpPr>
          <p:spPr>
            <a:xfrm>
              <a:off x="64375" y="84017"/>
              <a:ext cx="1870425" cy="370222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kern="1200" dirty="0" smtClean="0"/>
                <a:t>Завершение конкурсного производства.</a:t>
              </a:r>
            </a:p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dirty="0" smtClean="0"/>
                <a:t>Запись в ЕГРЮЛ о ликвидации ОАО «ГХАТО» 06.07.2017</a:t>
              </a:r>
              <a:endParaRPr lang="ru-RU" sz="1600" kern="1200" dirty="0" smtClean="0"/>
            </a:p>
          </p:txBody>
        </p:sp>
      </p:grpSp>
      <p:sp>
        <p:nvSpPr>
          <p:cNvPr id="42" name="Правая фигурная скобка 41"/>
          <p:cNvSpPr/>
          <p:nvPr/>
        </p:nvSpPr>
        <p:spPr>
          <a:xfrm>
            <a:off x="4875544" y="1636040"/>
            <a:ext cx="442918" cy="3553180"/>
          </a:xfrm>
          <a:prstGeom prst="rightBrace">
            <a:avLst>
              <a:gd name="adj1" fmla="val 8333"/>
              <a:gd name="adj2" fmla="val 5058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Прямоугольник 42"/>
          <p:cNvSpPr/>
          <p:nvPr/>
        </p:nvSpPr>
        <p:spPr>
          <a:xfrm>
            <a:off x="5396234" y="2826405"/>
            <a:ext cx="14336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dirty="0" smtClean="0"/>
              <a:t>требования кредиторов удовлетворены на 81,2 %</a:t>
            </a:r>
            <a:endParaRPr lang="ru-RU" sz="1400" dirty="0"/>
          </a:p>
        </p:txBody>
      </p:sp>
      <p:sp>
        <p:nvSpPr>
          <p:cNvPr id="44" name="Скругленный прямоугольник 43"/>
          <p:cNvSpPr/>
          <p:nvPr/>
        </p:nvSpPr>
        <p:spPr>
          <a:xfrm>
            <a:off x="5484477" y="2647887"/>
            <a:ext cx="1259150" cy="1287700"/>
          </a:xfrm>
          <a:prstGeom prst="round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Шеврон 44"/>
          <p:cNvSpPr/>
          <p:nvPr/>
        </p:nvSpPr>
        <p:spPr>
          <a:xfrm>
            <a:off x="6791269" y="3336288"/>
            <a:ext cx="417781" cy="155076"/>
          </a:xfrm>
          <a:prstGeom prst="chevron">
            <a:avLst>
              <a:gd name="adj" fmla="val 57219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7248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3119215" y="3642370"/>
            <a:ext cx="7310277" cy="1530351"/>
          </a:xfrm>
        </p:spPr>
        <p:txBody>
          <a:bodyPr wrap="square">
            <a:normAutofit/>
          </a:bodyPr>
          <a:lstStyle/>
          <a:p>
            <a:pPr marL="0" indent="0" algn="ctr">
              <a:buNone/>
            </a:pPr>
            <a:r>
              <a:rPr lang="ru-RU" sz="1800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800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</a:br>
            <a:endParaRPr lang="ru-RU" sz="1800" dirty="0"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1008744" y="402100"/>
            <a:ext cx="7620363" cy="42473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marL="0" algn="ctr" defTabSz="914400">
              <a:spcBef>
                <a:spcPct val="0"/>
              </a:spcBef>
              <a:buNone/>
            </a:pPr>
            <a:r>
              <a:rPr lang="ru-RU" sz="2400" b="1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Состав недвижимого имущества ОАО «ГХАТО»</a:t>
            </a:r>
            <a:endParaRPr lang="ru-RU" sz="2400" b="1" dirty="0">
              <a:solidFill>
                <a:srgbClr val="A88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3606167" y="6492875"/>
            <a:ext cx="5166360" cy="365125"/>
          </a:xfrm>
        </p:spPr>
        <p:txBody>
          <a:bodyPr/>
          <a:lstStyle/>
          <a:p>
            <a:pPr algn="r"/>
            <a:fld id="{24602E16-2BE3-4271-ADE4-EDD05B311564}" type="slidenum">
              <a:rPr lang="ru-RU" sz="14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pPr algn="r"/>
              <a:t>2</a:t>
            </a:fld>
            <a:endParaRPr lang="ru-RU" sz="1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305427" y="2114549"/>
            <a:ext cx="3838575" cy="5981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285877" y="5905501"/>
            <a:ext cx="6543675" cy="666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/>
          <p:cNvPicPr/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74737" y="51313"/>
            <a:ext cx="864096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4" name="Схема 13"/>
          <p:cNvGraphicFramePr/>
          <p:nvPr>
            <p:extLst>
              <p:ext uri="{D42A27DB-BD31-4B8C-83A1-F6EECF244321}">
                <p14:modId xmlns:p14="http://schemas.microsoft.com/office/powerpoint/2010/main" val="2215325783"/>
              </p:ext>
            </p:extLst>
          </p:nvPr>
        </p:nvGraphicFramePr>
        <p:xfrm>
          <a:off x="506785" y="1051133"/>
          <a:ext cx="8483391" cy="5315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14348" y="285728"/>
            <a:ext cx="8143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 smtClean="0">
                <a:latin typeface="Times New Roman" pitchFamily="18" charset="0"/>
                <a:cs typeface="Times New Roman" pitchFamily="18" charset="0"/>
              </a:rPr>
              <a:t>Земельный участок с кадастровым номером 69:40:0300001:1 площадью 16,9 га, расположенный по адресу:  г. Тверь, </a:t>
            </a:r>
            <a:r>
              <a:rPr lang="ru-RU" sz="1400" b="1" dirty="0" err="1" smtClean="0">
                <a:latin typeface="Times New Roman" pitchFamily="18" charset="0"/>
                <a:cs typeface="Times New Roman" pitchFamily="18" charset="0"/>
              </a:rPr>
              <a:t>Рябеевское</a:t>
            </a:r>
            <a:r>
              <a:rPr lang="ru-RU" sz="1400" b="1" dirty="0" smtClean="0">
                <a:latin typeface="Times New Roman" pitchFamily="18" charset="0"/>
                <a:cs typeface="Times New Roman" pitchFamily="18" charset="0"/>
              </a:rPr>
              <a:t> шоссе, д.7, находящийся в частной собственности ООО «Компас». </a:t>
            </a:r>
            <a:endParaRPr lang="ru-RU" sz="1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71670" y="0"/>
            <a:ext cx="5214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 smtClean="0">
                <a:latin typeface="Times New Roman" pitchFamily="18" charset="0"/>
                <a:cs typeface="Times New Roman" pitchFamily="18" charset="0"/>
              </a:rPr>
              <a:t>Дачный комплекс «</a:t>
            </a:r>
            <a:r>
              <a:rPr lang="ru-RU" sz="1400" b="1" dirty="0" err="1" smtClean="0">
                <a:latin typeface="Times New Roman" pitchFamily="18" charset="0"/>
                <a:cs typeface="Times New Roman" pitchFamily="18" charset="0"/>
              </a:rPr>
              <a:t>Рябеево</a:t>
            </a:r>
            <a:r>
              <a:rPr lang="ru-RU" sz="1400" b="1" dirty="0" smtClean="0">
                <a:latin typeface="Times New Roman" pitchFamily="18" charset="0"/>
                <a:cs typeface="Times New Roman" pitchFamily="18" charset="0"/>
              </a:rPr>
              <a:t>»</a:t>
            </a:r>
            <a:endParaRPr lang="ru-RU" sz="1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1260" y="1044311"/>
            <a:ext cx="8355481" cy="2905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375385" y="4957011"/>
            <a:ext cx="693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 smtClean="0">
                <a:solidFill>
                  <a:schemeClr val="bg1"/>
                </a:solidFill>
              </a:rPr>
              <a:t>Баня</a:t>
            </a:r>
            <a:endParaRPr lang="ru-RU" sz="1400" b="1" dirty="0">
              <a:solidFill>
                <a:schemeClr val="bg1"/>
              </a:solidFill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522" y="4143983"/>
            <a:ext cx="1856179" cy="13008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317633" y="6208295"/>
            <a:ext cx="779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 smtClean="0">
                <a:solidFill>
                  <a:schemeClr val="bg1"/>
                </a:solidFill>
              </a:rPr>
              <a:t>Дача № </a:t>
            </a:r>
            <a:r>
              <a:rPr lang="ru-RU" sz="1400" dirty="0" smtClean="0">
                <a:solidFill>
                  <a:schemeClr val="bg1"/>
                </a:solidFill>
              </a:rPr>
              <a:t>11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00" y="5517032"/>
            <a:ext cx="1778858" cy="12155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6617688" y="4992104"/>
            <a:ext cx="13379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b="1" dirty="0" smtClean="0">
                <a:solidFill>
                  <a:schemeClr val="bg1"/>
                </a:solidFill>
              </a:rPr>
              <a:t>Дача  № 8 – Собственность ТО</a:t>
            </a:r>
            <a:endParaRPr lang="ru-RU" sz="11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44817" y="6381549"/>
            <a:ext cx="952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 smtClean="0">
                <a:solidFill>
                  <a:schemeClr val="bg1"/>
                </a:solidFill>
              </a:rPr>
              <a:t>Дача № 7</a:t>
            </a:r>
            <a:endParaRPr lang="ru-RU" sz="1400" b="1" dirty="0">
              <a:solidFill>
                <a:schemeClr val="bg1"/>
              </a:solidFill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99" y="4146562"/>
            <a:ext cx="1778859" cy="128230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/>
          <p:cNvSpPr txBox="1"/>
          <p:nvPr/>
        </p:nvSpPr>
        <p:spPr>
          <a:xfrm>
            <a:off x="540107" y="4971183"/>
            <a:ext cx="1549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</a:rPr>
              <a:t>Дача № </a:t>
            </a:r>
            <a:r>
              <a:rPr lang="ru-RU" sz="1400" b="1" dirty="0" smtClean="0">
                <a:solidFill>
                  <a:schemeClr val="bg1"/>
                </a:solidFill>
              </a:rPr>
              <a:t>6</a:t>
            </a:r>
            <a:r>
              <a:rPr lang="en-US" sz="1400" b="1" dirty="0" smtClean="0">
                <a:solidFill>
                  <a:schemeClr val="bg1"/>
                </a:solidFill>
              </a:rPr>
              <a:t> </a:t>
            </a:r>
            <a:r>
              <a:rPr lang="ru-RU" sz="1400" b="1" dirty="0" smtClean="0">
                <a:solidFill>
                  <a:schemeClr val="bg1"/>
                </a:solidFill>
              </a:rPr>
              <a:t>собственность ТО</a:t>
            </a:r>
            <a:endParaRPr lang="ru-RU" sz="1400" b="1" dirty="0">
              <a:solidFill>
                <a:schemeClr val="bg1"/>
              </a:solidFill>
            </a:endParaRP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771" y="4742912"/>
            <a:ext cx="2245509" cy="146538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/>
          <p:cNvSpPr txBox="1"/>
          <p:nvPr/>
        </p:nvSpPr>
        <p:spPr>
          <a:xfrm>
            <a:off x="7113398" y="5856594"/>
            <a:ext cx="1244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Гостиница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24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3606167" y="6492875"/>
            <a:ext cx="5166360" cy="365125"/>
          </a:xfrm>
        </p:spPr>
        <p:txBody>
          <a:bodyPr/>
          <a:lstStyle/>
          <a:p>
            <a:pPr algn="r"/>
            <a:r>
              <a:rPr lang="ru-RU" sz="1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ru-RU" sz="1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90822" y="6273827"/>
            <a:ext cx="1579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</a:rPr>
              <a:t>Дача № </a:t>
            </a:r>
            <a:r>
              <a:rPr lang="ru-RU" sz="1400" b="1" dirty="0" smtClean="0">
                <a:solidFill>
                  <a:schemeClr val="bg1"/>
                </a:solidFill>
              </a:rPr>
              <a:t>8</a:t>
            </a:r>
            <a:r>
              <a:rPr lang="en-US" sz="1400" b="1" dirty="0" smtClean="0">
                <a:solidFill>
                  <a:schemeClr val="bg1"/>
                </a:solidFill>
              </a:rPr>
              <a:t> </a:t>
            </a:r>
            <a:r>
              <a:rPr lang="ru-RU" sz="1400" b="1" dirty="0" smtClean="0">
                <a:solidFill>
                  <a:schemeClr val="bg1"/>
                </a:solidFill>
              </a:rPr>
              <a:t>собственность ТО</a:t>
            </a:r>
            <a:endParaRPr lang="ru-RU" sz="1400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32408" y="4957011"/>
            <a:ext cx="1585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</a:rPr>
              <a:t>Дача № </a:t>
            </a:r>
            <a:r>
              <a:rPr lang="ru-RU" sz="1400" b="1" dirty="0" smtClean="0">
                <a:solidFill>
                  <a:schemeClr val="bg1"/>
                </a:solidFill>
              </a:rPr>
              <a:t>11</a:t>
            </a:r>
            <a:r>
              <a:rPr lang="en-US" sz="1400" b="1" dirty="0" smtClean="0">
                <a:solidFill>
                  <a:schemeClr val="bg1"/>
                </a:solidFill>
              </a:rPr>
              <a:t> </a:t>
            </a:r>
            <a:r>
              <a:rPr lang="ru-RU" sz="1400" b="1" dirty="0" smtClean="0">
                <a:solidFill>
                  <a:schemeClr val="bg1"/>
                </a:solidFill>
              </a:rPr>
              <a:t>собственность ТО</a:t>
            </a:r>
            <a:endParaRPr lang="ru-RU" sz="1400" b="1" dirty="0">
              <a:solidFill>
                <a:schemeClr val="bg1"/>
              </a:solidFill>
            </a:endParaRPr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881" y="4143983"/>
            <a:ext cx="1780006" cy="1278243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717553" y="5110899"/>
            <a:ext cx="1585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</a:rPr>
              <a:t>Дача № </a:t>
            </a:r>
            <a:r>
              <a:rPr lang="ru-RU" sz="1400" b="1" dirty="0">
                <a:solidFill>
                  <a:schemeClr val="bg1"/>
                </a:solidFill>
              </a:rPr>
              <a:t>7</a:t>
            </a:r>
            <a:endParaRPr lang="ru-RU" sz="1400" b="1" dirty="0">
              <a:solidFill>
                <a:schemeClr val="bg1"/>
              </a:solidFill>
            </a:endParaRP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553" y="5562436"/>
            <a:ext cx="1663943" cy="119058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736308" y="6452112"/>
            <a:ext cx="1585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</a:rPr>
              <a:t>Дом сторожа</a:t>
            </a:r>
            <a:endParaRPr lang="ru-RU" sz="1400" b="1" dirty="0">
              <a:solidFill>
                <a:schemeClr val="bg1"/>
              </a:solidFill>
            </a:endParaRPr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465" y="5548819"/>
            <a:ext cx="1598642" cy="115228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3" name="TextBox 32"/>
          <p:cNvSpPr txBox="1"/>
          <p:nvPr/>
        </p:nvSpPr>
        <p:spPr>
          <a:xfrm>
            <a:off x="2585848" y="6436556"/>
            <a:ext cx="1585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</a:rPr>
              <a:t>Дача № </a:t>
            </a:r>
            <a:r>
              <a:rPr lang="ru-RU" sz="1400" b="1" dirty="0" smtClean="0">
                <a:solidFill>
                  <a:schemeClr val="bg1"/>
                </a:solidFill>
              </a:rPr>
              <a:t>5</a:t>
            </a:r>
            <a:endParaRPr lang="ru-RU" sz="1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3119215" y="3642370"/>
            <a:ext cx="7310277" cy="1530351"/>
          </a:xfrm>
        </p:spPr>
        <p:txBody>
          <a:bodyPr wrap="square">
            <a:normAutofit/>
          </a:bodyPr>
          <a:lstStyle/>
          <a:p>
            <a:pPr marL="0" indent="0" algn="ctr">
              <a:buNone/>
            </a:pPr>
            <a:r>
              <a:rPr lang="ru-RU" sz="1800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800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</a:br>
            <a:endParaRPr lang="ru-RU" sz="1800" dirty="0"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1008744" y="402100"/>
            <a:ext cx="7620363" cy="42473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marL="0" algn="ctr" defTabSz="914400">
              <a:spcBef>
                <a:spcPct val="0"/>
              </a:spcBef>
              <a:buNone/>
            </a:pPr>
            <a:r>
              <a:rPr lang="ru-RU" sz="2400" b="1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Состав недвижимого имущества ОАО «ГХАТО»</a:t>
            </a:r>
            <a:endParaRPr lang="ru-RU" sz="2400" b="1" dirty="0">
              <a:solidFill>
                <a:srgbClr val="A88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3606167" y="6492875"/>
            <a:ext cx="5166360" cy="365125"/>
          </a:xfrm>
        </p:spPr>
        <p:txBody>
          <a:bodyPr/>
          <a:lstStyle/>
          <a:p>
            <a:pPr algn="r"/>
            <a:r>
              <a:rPr lang="ru-RU" sz="1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ru-RU" sz="1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305427" y="2114549"/>
            <a:ext cx="3838575" cy="5981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285877" y="5905501"/>
            <a:ext cx="6543675" cy="666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/>
          <p:cNvPicPr/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74737" y="51313"/>
            <a:ext cx="864096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4" name="Схема 13"/>
          <p:cNvGraphicFramePr/>
          <p:nvPr>
            <p:extLst>
              <p:ext uri="{D42A27DB-BD31-4B8C-83A1-F6EECF244321}">
                <p14:modId xmlns:p14="http://schemas.microsoft.com/office/powerpoint/2010/main" val="774377608"/>
              </p:ext>
            </p:extLst>
          </p:nvPr>
        </p:nvGraphicFramePr>
        <p:xfrm>
          <a:off x="506785" y="1051133"/>
          <a:ext cx="8483391" cy="5315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001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okolovaIV\Desktop\Сокол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4" t="6921" r="23098" b="23515"/>
          <a:stretch/>
        </p:blipFill>
        <p:spPr bwMode="auto">
          <a:xfrm>
            <a:off x="1714480" y="142852"/>
            <a:ext cx="5643602" cy="4804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\\vcentre\Файловый обмен\_Отдел управления и распоряжения земельными участками\Сокол и МОРКИНО ГОРОДИЩЕ\IMG_204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26" y="5301605"/>
            <a:ext cx="1690992" cy="126824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67912" y="6582397"/>
            <a:ext cx="1584176" cy="276999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r>
              <a:rPr lang="ru-RU" sz="1200" b="1" dirty="0">
                <a:latin typeface="Times New Roman" pitchFamily="18" charset="0"/>
                <a:cs typeface="Times New Roman" pitchFamily="18" charset="0"/>
              </a:rPr>
              <a:t>Корпус № 10</a:t>
            </a:r>
          </a:p>
        </p:txBody>
      </p:sp>
      <p:pic>
        <p:nvPicPr>
          <p:cNvPr id="1028" name="Picture 4" descr="\\vcentre\Файловый обмен\_Отдел управления и распоряжения земельными участками\Сокол и МОРКИНО ГОРОДИЩЕ\IMG_20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0" y="167703"/>
            <a:ext cx="1534231" cy="115067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627726" y="4627040"/>
            <a:ext cx="1316207" cy="276999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>Склад</a:t>
            </a:r>
            <a:endParaRPr lang="ru-RU" sz="1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9" name="Picture 5" descr="\\vcentre\Файловый обмен\_Отдел управления и распоряжения земельными участками\Сокол и МОРКИНО ГОРОДИЩЕ\IMG_205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2" y="1695394"/>
            <a:ext cx="1568928" cy="12283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\\vcentre\Файловый обмен\_Отдел управления и распоряжения земельными участками\Сокол и МОРКИНО ГОРОДИЩЕ\IMG_206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281" y="1840655"/>
            <a:ext cx="1635622" cy="122671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7476681" y="3088498"/>
            <a:ext cx="1584176" cy="276999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r>
              <a:rPr lang="ru-RU" sz="1200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ru-RU" sz="1200" b="1" dirty="0">
                <a:latin typeface="Times New Roman" pitchFamily="18" charset="0"/>
                <a:cs typeface="Times New Roman" pitchFamily="18" charset="0"/>
              </a:rPr>
              <a:t>Корпус № 3</a:t>
            </a:r>
          </a:p>
        </p:txBody>
      </p:sp>
      <p:pic>
        <p:nvPicPr>
          <p:cNvPr id="1033" name="Picture 9" descr="\\vcentre\Файловый обмен\_Отдел управления и распоряжения земельными участками\Сокол и МОРКИНО ГОРОДИЩЕ\IMG_206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327" y="167703"/>
            <a:ext cx="1624883" cy="121104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7447229" y="1418395"/>
            <a:ext cx="1720708" cy="276999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r>
              <a:rPr lang="ru-RU" sz="1200" b="1" dirty="0">
                <a:latin typeface="Times New Roman" pitchFamily="18" charset="0"/>
                <a:cs typeface="Times New Roman" pitchFamily="18" charset="0"/>
              </a:rPr>
              <a:t>Корпус № 9</a:t>
            </a:r>
          </a:p>
        </p:txBody>
      </p:sp>
      <p:pic>
        <p:nvPicPr>
          <p:cNvPr id="1035" name="Picture 11" descr="\\vcentre\Файловый обмен\_Отдел управления и распоряжения земельными участками\Сокол и МОРКИНО ГОРОДИЩЕ\IMG_2081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794" y="5286388"/>
            <a:ext cx="1551477" cy="1306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2276711" y="6536401"/>
            <a:ext cx="1391791" cy="276999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r>
              <a:rPr lang="ru-RU" sz="1200" b="1" dirty="0">
                <a:latin typeface="Times New Roman" pitchFamily="18" charset="0"/>
                <a:cs typeface="Times New Roman" pitchFamily="18" charset="0"/>
              </a:rPr>
              <a:t>Столовая №7</a:t>
            </a:r>
          </a:p>
        </p:txBody>
      </p:sp>
      <p:pic>
        <p:nvPicPr>
          <p:cNvPr id="1037" name="Picture 13" descr="\\vcentre\Файловый обмен\_Отдел управления и распоряжения земельными участками\Сокол и МОРКИНО ГОРОДИЩЕ\IMG_2093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668" y="5274723"/>
            <a:ext cx="1762677" cy="132200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3673973" y="6577465"/>
            <a:ext cx="1584176" cy="276999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r>
              <a:rPr lang="ru-RU" sz="12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ru-RU" sz="1200" b="1" dirty="0">
                <a:latin typeface="Times New Roman" pitchFamily="18" charset="0"/>
                <a:cs typeface="Times New Roman" pitchFamily="18" charset="0"/>
              </a:rPr>
              <a:t>Корпус № 2</a:t>
            </a:r>
          </a:p>
        </p:txBody>
      </p:sp>
      <p:pic>
        <p:nvPicPr>
          <p:cNvPr id="1038" name="Picture 14" descr="\\vcentre\Файловый обмен\_Отдел управления и распоряжения земельными участками\Сокол и МОРКИНО ГОРОДИЩЕ\IMG_2085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540" y="5279824"/>
            <a:ext cx="1667609" cy="130481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5580112" y="6576581"/>
            <a:ext cx="1584176" cy="276999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r>
              <a:rPr lang="ru-RU" sz="1200" b="1" dirty="0">
                <a:latin typeface="Times New Roman" pitchFamily="18" charset="0"/>
                <a:cs typeface="Times New Roman" pitchFamily="18" charset="0"/>
              </a:rPr>
              <a:t>     Корпус № 1</a:t>
            </a: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980671" y="9702"/>
            <a:ext cx="768173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endParaRPr lang="ru-RU" sz="2000" b="1" dirty="0" smtClean="0">
              <a:solidFill>
                <a:srgbClr val="A88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База отдыха «Сокол»</a:t>
            </a:r>
          </a:p>
          <a:p>
            <a:pPr algn="ctr"/>
            <a:endParaRPr lang="ru-RU" altLang="ru-RU" sz="2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8212" y="1341408"/>
            <a:ext cx="1584176" cy="276999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r>
              <a:rPr lang="ru-RU" sz="1200" b="1" dirty="0">
                <a:latin typeface="Times New Roman" pitchFamily="18" charset="0"/>
                <a:cs typeface="Times New Roman" pitchFamily="18" charset="0"/>
              </a:rPr>
              <a:t>Корпус № 8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9979" y="2960999"/>
            <a:ext cx="1584176" cy="276999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r>
              <a:rPr lang="ru-RU" sz="12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ru-RU" sz="1200" b="1" dirty="0">
                <a:latin typeface="Times New Roman" pitchFamily="18" charset="0"/>
                <a:cs typeface="Times New Roman" pitchFamily="18" charset="0"/>
              </a:rPr>
              <a:t>Корпус № 4</a:t>
            </a:r>
          </a:p>
        </p:txBody>
      </p:sp>
      <p:pic>
        <p:nvPicPr>
          <p:cNvPr id="14" name="Picture 4" descr="\\vcentre\Файловый обмен\_Отдел управления и распоряжения земельными участками\Сокол и МОРКИНО ГОРОДИЩЕ\IMG_2060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" y="3278917"/>
            <a:ext cx="1547147" cy="132284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26112" y="4621618"/>
            <a:ext cx="1584176" cy="276999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r>
              <a:rPr lang="ru-RU" sz="12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ru-RU" sz="1200" b="1" dirty="0">
                <a:latin typeface="Times New Roman" pitchFamily="18" charset="0"/>
                <a:cs typeface="Times New Roman" pitchFamily="18" charset="0"/>
              </a:rPr>
              <a:t>Корпус № </a:t>
            </a: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>5</a:t>
            </a:r>
            <a:endParaRPr lang="ru-RU" sz="1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5" descr="\\vcentre\Файловый обмен\_Отдел управления и распоряжения земельными участками\Сокол и МОРКИНО ГОРОДИЩЕ\IMG_2063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29" y="3392769"/>
            <a:ext cx="1643080" cy="12323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\\vcentre\Файловый обмен\_Отдел управления и распоряжения земельными участками\Сокол и МОРКИНО ГОРОДИЩЕ\IMG_2056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44" y="5286388"/>
            <a:ext cx="1691680" cy="126876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/>
          <p:cNvSpPr txBox="1"/>
          <p:nvPr/>
        </p:nvSpPr>
        <p:spPr>
          <a:xfrm>
            <a:off x="7214047" y="6498314"/>
            <a:ext cx="1729886" cy="276989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r>
              <a:rPr lang="ru-RU" sz="12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>Туалет деревянный</a:t>
            </a:r>
            <a:endParaRPr lang="ru-RU" sz="1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7967" y="142328"/>
            <a:ext cx="2425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400" b="1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ru-RU" sz="1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6112" y="1695394"/>
            <a:ext cx="2425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400" b="1" dirty="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0697" y="3278917"/>
            <a:ext cx="2425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400" b="1" dirty="0"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32079" y="5293051"/>
            <a:ext cx="2425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400" b="1" dirty="0"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928794" y="5214950"/>
            <a:ext cx="2425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400" b="1" dirty="0"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3590540" y="5267641"/>
            <a:ext cx="2425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400" b="1" dirty="0"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344668" y="5267640"/>
            <a:ext cx="2425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400" b="1" dirty="0"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7286644" y="5286388"/>
            <a:ext cx="2425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400" b="1" dirty="0"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7447229" y="3392769"/>
            <a:ext cx="2425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400" b="1" dirty="0"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7408414" y="1840655"/>
            <a:ext cx="40394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400" b="1" dirty="0" smtClean="0">
                <a:latin typeface="Times New Roman" pitchFamily="18" charset="0"/>
                <a:cs typeface="Times New Roman" pitchFamily="18" charset="0"/>
              </a:rPr>
              <a:t>10</a:t>
            </a:r>
            <a:endParaRPr lang="ru-RU" sz="1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7447229" y="159125"/>
            <a:ext cx="40394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400" b="1" dirty="0" smtClean="0">
                <a:latin typeface="Times New Roman" pitchFamily="18" charset="0"/>
                <a:cs typeface="Times New Roman" pitchFamily="18" charset="0"/>
              </a:rPr>
              <a:t>11</a:t>
            </a:r>
            <a:endParaRPr lang="ru-RU" sz="1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071802" y="2071678"/>
            <a:ext cx="42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2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14612" y="3071810"/>
            <a:ext cx="42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11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286116" y="3500438"/>
            <a:ext cx="42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5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428992" y="2643182"/>
            <a:ext cx="2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3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357686" y="2714620"/>
            <a:ext cx="2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9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86248" y="2143116"/>
            <a:ext cx="2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4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786182" y="1928802"/>
            <a:ext cx="2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1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429124" y="1714488"/>
            <a:ext cx="2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6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857752" y="2214554"/>
            <a:ext cx="2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7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357818" y="1643050"/>
            <a:ext cx="2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8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643570" y="2143116"/>
            <a:ext cx="42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10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0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3894497" y="6510955"/>
            <a:ext cx="5166360" cy="365125"/>
          </a:xfrm>
        </p:spPr>
        <p:txBody>
          <a:bodyPr/>
          <a:lstStyle/>
          <a:p>
            <a:pPr algn="r"/>
            <a:r>
              <a:rPr lang="ru-RU" sz="1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endParaRPr lang="ru-RU" sz="1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11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okolovaIV\Desktop\Сокол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8" t="6921" r="23099" b="23515"/>
          <a:stretch/>
        </p:blipFill>
        <p:spPr bwMode="auto">
          <a:xfrm>
            <a:off x="1839205" y="171864"/>
            <a:ext cx="5653352" cy="446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\\vcentre\Файловый обмен\_Отдел управления и распоряжения земельными участками\Сокол и МОРКИНО ГОРОДИЩЕ\IMG_204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74" y="4994055"/>
            <a:ext cx="2013309" cy="150998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45661" y="6551395"/>
            <a:ext cx="1584176" cy="276999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r>
              <a:rPr lang="ru-RU" sz="1200" b="1" dirty="0">
                <a:latin typeface="Times New Roman" pitchFamily="18" charset="0"/>
                <a:cs typeface="Times New Roman" pitchFamily="18" charset="0"/>
              </a:rPr>
              <a:t>Корпус № 10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4282" y="3929066"/>
            <a:ext cx="1584176" cy="276999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r>
              <a:rPr lang="ru-RU" sz="1200" b="1" dirty="0">
                <a:latin typeface="Times New Roman" pitchFamily="18" charset="0"/>
                <a:cs typeface="Times New Roman" pitchFamily="18" charset="0"/>
              </a:rPr>
              <a:t>Корпус № 20</a:t>
            </a:r>
          </a:p>
        </p:txBody>
      </p:sp>
      <p:pic>
        <p:nvPicPr>
          <p:cNvPr id="1031" name="Picture 7" descr="\\vcentre\Файловый обмен\_Отдел управления и распоряжения земельными участками\Сокол и МОРКИНО ГОРОДИЩЕ\IMG_206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44" y="566103"/>
            <a:ext cx="1571636" cy="127089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2411760" y="6551394"/>
            <a:ext cx="1945926" cy="276989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>Туалеты деревянные</a:t>
            </a:r>
            <a:endParaRPr lang="ru-RU" sz="1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34" name="Picture 10" descr="\\vcentre\Файловый обмен\_Отдел управления и распоряжения земельными участками\Сокол и МОРКИНО ГОРОДИЩЕ\IMG_207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45" y="2342254"/>
            <a:ext cx="1571636" cy="135659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7416087" y="1785926"/>
            <a:ext cx="1727913" cy="646321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algn="ctr"/>
            <a:r>
              <a:rPr lang="ru-RU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>Замощение спортивной площадки</a:t>
            </a:r>
            <a:endParaRPr lang="ru-RU" sz="1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42844" y="1928802"/>
            <a:ext cx="1584176" cy="276999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r>
              <a:rPr lang="ru-RU" sz="1200" b="1" dirty="0">
                <a:latin typeface="Times New Roman" pitchFamily="18" charset="0"/>
                <a:cs typeface="Times New Roman" pitchFamily="18" charset="0"/>
              </a:rPr>
              <a:t>     Корпус № </a:t>
            </a: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>19</a:t>
            </a:r>
            <a:endParaRPr lang="ru-RU" sz="1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957182" y="191973"/>
            <a:ext cx="7681730" cy="356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endParaRPr lang="ru-RU" sz="2000" b="1" dirty="0" smtClean="0">
              <a:solidFill>
                <a:srgbClr val="A88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База отдыха «Сокол»</a:t>
            </a:r>
          </a:p>
          <a:p>
            <a:pPr algn="ctr"/>
            <a:endParaRPr lang="ru-RU" altLang="ru-RU" sz="2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1" name="Picture 3" descr="\\vcentre\Файловый обмен\_Отдел управления и распоряжения земельными участками\Сокол и МОРКИНО ГОРОДИЩЕ\IMG_209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5002803"/>
            <a:ext cx="2076453" cy="155733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\\vcentre\Файловый обмен\_Отдел управления и распоряжения земельными участками\Сокол и МОРКИНО ГОРОДИЩЕ\IMG_2100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015031"/>
            <a:ext cx="2115589" cy="155508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\\vcentre\Файловый обмен\_Отдел управления и распоряжения земельными участками\Сокол и МОРКИНО ГОРОДИЩЕ\IMG_210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454" y="5000636"/>
            <a:ext cx="1872208" cy="149806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6779317" y="6564137"/>
            <a:ext cx="1584176" cy="276999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r>
              <a:rPr lang="ru-RU" sz="12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>Баня прачечная</a:t>
            </a:r>
            <a:endParaRPr lang="ru-RU" sz="1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5" name="Picture 7" descr="\\vcentre\Файловый обмен\_Отдел управления и распоряжения земельными участками\Сокол и МОРКИНО ГОРОДИЩЕ\IMG_2043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234" y="642918"/>
            <a:ext cx="1438515" cy="107888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\\vcentre\Файловый обмен\_Отдел управления и распоряжения земельными участками\Сокол и МОРКИНО ГОРОДИЩЕ\IMG_2037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406" y="2428868"/>
            <a:ext cx="1477344" cy="110800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7572396" y="3714752"/>
            <a:ext cx="1435841" cy="461655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algn="ctr"/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>бетонное ограждение</a:t>
            </a:r>
            <a:endParaRPr lang="ru-RU" sz="1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3157" y="1396232"/>
            <a:ext cx="2425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400" b="1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ru-RU" sz="1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620" y="3064596"/>
            <a:ext cx="2425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400" b="1" dirty="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4305" y="4994055"/>
            <a:ext cx="2425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400" b="1" dirty="0"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223119" y="5004603"/>
            <a:ext cx="2425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400" b="1" dirty="0" smtClean="0">
                <a:latin typeface="Times New Roman" pitchFamily="18" charset="0"/>
                <a:cs typeface="Times New Roman" pitchFamily="18" charset="0"/>
              </a:rPr>
              <a:t>4</a:t>
            </a:r>
            <a:endParaRPr lang="ru-RU" sz="1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527375" y="5007403"/>
            <a:ext cx="2425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400" b="1" dirty="0"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929454" y="5000636"/>
            <a:ext cx="2425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400" b="1" dirty="0"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572396" y="3286124"/>
            <a:ext cx="2425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400" b="1" dirty="0" smtClean="0">
                <a:latin typeface="Times New Roman" pitchFamily="18" charset="0"/>
                <a:cs typeface="Times New Roman" pitchFamily="18" charset="0"/>
              </a:rPr>
              <a:t>7</a:t>
            </a:r>
            <a:endParaRPr lang="ru-RU" sz="1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572396" y="1428736"/>
            <a:ext cx="2425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400" b="1" dirty="0"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786446" y="2000240"/>
            <a:ext cx="42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1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857752" y="2071678"/>
            <a:ext cx="2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2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786314" y="3071810"/>
            <a:ext cx="2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3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286248" y="2143116"/>
            <a:ext cx="2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4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215074" y="2857496"/>
            <a:ext cx="2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6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715008" y="3429000"/>
            <a:ext cx="2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7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357818" y="1643050"/>
            <a:ext cx="2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5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286380" y="2357430"/>
            <a:ext cx="2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8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3606167" y="6492875"/>
            <a:ext cx="5166360" cy="365125"/>
          </a:xfrm>
        </p:spPr>
        <p:txBody>
          <a:bodyPr/>
          <a:lstStyle/>
          <a:p>
            <a:pPr algn="r"/>
            <a:r>
              <a:rPr lang="ru-RU" sz="1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endParaRPr lang="ru-RU" sz="1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11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3119215" y="3642370"/>
            <a:ext cx="7310277" cy="1530351"/>
          </a:xfrm>
        </p:spPr>
        <p:txBody>
          <a:bodyPr wrap="square">
            <a:normAutofit/>
          </a:bodyPr>
          <a:lstStyle/>
          <a:p>
            <a:pPr marL="0" indent="0" algn="ctr">
              <a:buNone/>
            </a:pPr>
            <a:r>
              <a:rPr lang="ru-RU" sz="1800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800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</a:br>
            <a:endParaRPr lang="ru-RU" sz="1800" dirty="0"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1008744" y="402100"/>
            <a:ext cx="7620363" cy="42473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marL="0" algn="ctr" defTabSz="914400">
              <a:spcBef>
                <a:spcPct val="0"/>
              </a:spcBef>
              <a:buNone/>
            </a:pPr>
            <a:r>
              <a:rPr lang="ru-RU" sz="2400" b="1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Состав недвижимого имущества ОАО «ГХАТО»</a:t>
            </a:r>
            <a:endParaRPr lang="ru-RU" sz="2400" b="1" dirty="0">
              <a:solidFill>
                <a:srgbClr val="A88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3606167" y="6492875"/>
            <a:ext cx="5166360" cy="365125"/>
          </a:xfrm>
        </p:spPr>
        <p:txBody>
          <a:bodyPr/>
          <a:lstStyle/>
          <a:p>
            <a:pPr algn="r"/>
            <a:fld id="{24602E16-2BE3-4271-ADE4-EDD05B311564}" type="slidenum">
              <a:rPr lang="ru-RU" sz="14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pPr algn="r"/>
              <a:t>7</a:t>
            </a:fld>
            <a:endParaRPr lang="ru-RU" sz="1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305427" y="2114549"/>
            <a:ext cx="3838575" cy="5981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285877" y="5905501"/>
            <a:ext cx="6543675" cy="666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/>
          <p:cNvPicPr/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74737" y="51313"/>
            <a:ext cx="864096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4" name="Схема 13"/>
          <p:cNvGraphicFramePr/>
          <p:nvPr>
            <p:extLst>
              <p:ext uri="{D42A27DB-BD31-4B8C-83A1-F6EECF244321}">
                <p14:modId xmlns:p14="http://schemas.microsoft.com/office/powerpoint/2010/main" val="1654381780"/>
              </p:ext>
            </p:extLst>
          </p:nvPr>
        </p:nvGraphicFramePr>
        <p:xfrm>
          <a:off x="506785" y="1051133"/>
          <a:ext cx="8483391" cy="5315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1724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85786" y="285728"/>
            <a:ext cx="8143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 smtClean="0">
                <a:latin typeface="Times New Roman" pitchFamily="18" charset="0"/>
                <a:cs typeface="Times New Roman" pitchFamily="18" charset="0"/>
              </a:rPr>
              <a:t>Земельный участок с кадастровым номером 69:10:0000038:0304, </a:t>
            </a:r>
          </a:p>
          <a:p>
            <a:pPr algn="ctr"/>
            <a:r>
              <a:rPr lang="ru-RU" sz="1600" b="1" dirty="0" smtClean="0">
                <a:latin typeface="Times New Roman" pitchFamily="18" charset="0"/>
                <a:cs typeface="Times New Roman" pitchFamily="18" charset="0"/>
              </a:rPr>
              <a:t>по адресу: Тверская область, Калининский район, Красногорское с/</a:t>
            </a:r>
            <a:r>
              <a:rPr lang="ru-RU" sz="1600" b="1" dirty="0" err="1" smtClean="0">
                <a:latin typeface="Times New Roman" pitchFamily="18" charset="0"/>
                <a:cs typeface="Times New Roman" pitchFamily="18" charset="0"/>
              </a:rPr>
              <a:t>п</a:t>
            </a:r>
            <a:r>
              <a:rPr lang="ru-RU" sz="1600" b="1" dirty="0" smtClean="0">
                <a:latin typeface="Times New Roman" pitchFamily="18" charset="0"/>
                <a:cs typeface="Times New Roman" pitchFamily="18" charset="0"/>
              </a:rPr>
              <a:t>, в районе д. Моркино Городище, площадь 8,1 га. </a:t>
            </a:r>
            <a:endParaRPr lang="ru-RU" sz="16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357298"/>
            <a:ext cx="4500594" cy="3761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29190" y="1417290"/>
            <a:ext cx="3929090" cy="3726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Прямая со стрелкой 10"/>
          <p:cNvCxnSpPr/>
          <p:nvPr/>
        </p:nvCxnSpPr>
        <p:spPr>
          <a:xfrm flipV="1">
            <a:off x="5429256" y="2857496"/>
            <a:ext cx="1285884" cy="121444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500694" y="3143248"/>
            <a:ext cx="1214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/>
              <a:t>15 км</a:t>
            </a:r>
            <a:endParaRPr lang="ru-RU" sz="16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857752" y="4214818"/>
            <a:ext cx="1571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/>
              <a:t>Моркино Городище</a:t>
            </a:r>
            <a:endParaRPr lang="ru-RU" sz="1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28596" y="4643446"/>
            <a:ext cx="221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FFFF00"/>
                </a:solidFill>
              </a:rPr>
              <a:t>Моркино Городище</a:t>
            </a:r>
            <a:endParaRPr lang="ru-RU" dirty="0">
              <a:solidFill>
                <a:srgbClr val="FFFF00"/>
              </a:solidFill>
            </a:endParaRPr>
          </a:p>
        </p:txBody>
      </p:sp>
      <p:cxnSp>
        <p:nvCxnSpPr>
          <p:cNvPr id="16" name="Прямая со стрелкой 15"/>
          <p:cNvCxnSpPr/>
          <p:nvPr/>
        </p:nvCxnSpPr>
        <p:spPr>
          <a:xfrm rot="10800000" flipV="1">
            <a:off x="1643042" y="3643314"/>
            <a:ext cx="1500198" cy="1214446"/>
          </a:xfrm>
          <a:prstGeom prst="straightConnector1">
            <a:avLst/>
          </a:prstGeom>
          <a:ln w="1270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85984" y="4143380"/>
            <a:ext cx="6429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 smtClean="0">
                <a:solidFill>
                  <a:schemeClr val="bg1"/>
                </a:solidFill>
              </a:rPr>
              <a:t>1,2 км</a:t>
            </a:r>
            <a:endParaRPr lang="ru-RU" sz="10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86116" y="4000504"/>
            <a:ext cx="1143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b="1" dirty="0" smtClean="0">
                <a:solidFill>
                  <a:schemeClr val="bg1"/>
                </a:solidFill>
              </a:rPr>
              <a:t>Земли лесного фонда</a:t>
            </a:r>
            <a:endParaRPr lang="ru-RU" sz="1000" b="1" dirty="0">
              <a:solidFill>
                <a:schemeClr val="bg1"/>
              </a:solidFill>
            </a:endParaRPr>
          </a:p>
        </p:txBody>
      </p:sp>
      <p:cxnSp>
        <p:nvCxnSpPr>
          <p:cNvPr id="20" name="Прямая со стрелкой 19"/>
          <p:cNvCxnSpPr/>
          <p:nvPr/>
        </p:nvCxnSpPr>
        <p:spPr>
          <a:xfrm rot="10800000">
            <a:off x="2500298" y="2357430"/>
            <a:ext cx="928694" cy="857256"/>
          </a:xfrm>
          <a:prstGeom prst="straightConnector1">
            <a:avLst/>
          </a:prstGeom>
          <a:ln w="1270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714612" y="2428868"/>
            <a:ext cx="5715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 smtClean="0">
                <a:solidFill>
                  <a:schemeClr val="bg1"/>
                </a:solidFill>
              </a:rPr>
              <a:t>640 м</a:t>
            </a:r>
            <a:endParaRPr lang="ru-RU" sz="10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14348" y="5286388"/>
            <a:ext cx="7715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1400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ru-RU" sz="1400" b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1" name="Прямая со стрелкой 20"/>
          <p:cNvCxnSpPr/>
          <p:nvPr/>
        </p:nvCxnSpPr>
        <p:spPr>
          <a:xfrm rot="10800000">
            <a:off x="5429256" y="4143380"/>
            <a:ext cx="500066" cy="71438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643570" y="3929066"/>
            <a:ext cx="10001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b="1" dirty="0" smtClean="0"/>
              <a:t>4 км</a:t>
            </a:r>
            <a:endParaRPr lang="ru-RU" sz="900" b="1" dirty="0"/>
          </a:p>
        </p:txBody>
      </p:sp>
      <p:sp>
        <p:nvSpPr>
          <p:cNvPr id="27" name="Прямоугольник 26"/>
          <p:cNvSpPr/>
          <p:nvPr/>
        </p:nvSpPr>
        <p:spPr>
          <a:xfrm>
            <a:off x="571472" y="5500702"/>
            <a:ext cx="3357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Собственник – ООО «Лагерь»</a:t>
            </a:r>
            <a:endParaRPr lang="ru-RU" dirty="0"/>
          </a:p>
        </p:txBody>
      </p:sp>
      <p:sp>
        <p:nvSpPr>
          <p:cNvPr id="19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3606167" y="6492875"/>
            <a:ext cx="5166360" cy="365125"/>
          </a:xfrm>
        </p:spPr>
        <p:txBody>
          <a:bodyPr/>
          <a:lstStyle/>
          <a:p>
            <a:pPr algn="r"/>
            <a:r>
              <a:rPr lang="ru-RU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85786" y="285728"/>
            <a:ext cx="8143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 smtClean="0">
                <a:latin typeface="Times New Roman" pitchFamily="18" charset="0"/>
                <a:cs typeface="Times New Roman" pitchFamily="18" charset="0"/>
              </a:rPr>
              <a:t>Земельный участок с кадастровым номером 69:10:0000038:0304, по адресу: Тверская область, Калининский район, Красногорское с/</a:t>
            </a:r>
            <a:r>
              <a:rPr lang="ru-RU" sz="1600" b="1" dirty="0" err="1" smtClean="0">
                <a:latin typeface="Times New Roman" pitchFamily="18" charset="0"/>
                <a:cs typeface="Times New Roman" pitchFamily="18" charset="0"/>
              </a:rPr>
              <a:t>п</a:t>
            </a:r>
            <a:r>
              <a:rPr lang="ru-RU" sz="1600" b="1" dirty="0" smtClean="0">
                <a:latin typeface="Times New Roman" pitchFamily="18" charset="0"/>
                <a:cs typeface="Times New Roman" pitchFamily="18" charset="0"/>
              </a:rPr>
              <a:t>, в районе д. Моркино Городище, площадь 8,1 га. Собственник – ООО «Лагерь».</a:t>
            </a:r>
            <a:endParaRPr lang="ru-RU" sz="16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00430" y="1214422"/>
            <a:ext cx="5214974" cy="349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 descr="\\vcentre\файловый обмен\_Отдел управления и распоряжения земельными участками\Сокол и МОРКИНО ГОРОДИЩЕ\IMG_211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44" y="4929198"/>
            <a:ext cx="2071701" cy="1553775"/>
          </a:xfrm>
          <a:prstGeom prst="rect">
            <a:avLst/>
          </a:prstGeom>
          <a:noFill/>
        </p:spPr>
      </p:pic>
      <p:pic>
        <p:nvPicPr>
          <p:cNvPr id="1028" name="Picture 4" descr="\\vcentre\файловый обмен\_Отдел управления и распоряжения земельными участками\Сокол и МОРКИНО ГОРОДИЩЕ\IMG_210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57422" y="4929198"/>
            <a:ext cx="2047889" cy="1535917"/>
          </a:xfrm>
          <a:prstGeom prst="rect">
            <a:avLst/>
          </a:prstGeom>
          <a:noFill/>
        </p:spPr>
      </p:pic>
      <p:pic>
        <p:nvPicPr>
          <p:cNvPr id="1029" name="Picture 5" descr="\\vcentre\файловый обмен\_Отдел управления и распоряжения земельными участками\Сокол и МОРКИНО ГОРОДИЩЕ\IMG_211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4929198"/>
            <a:ext cx="2071670" cy="1553753"/>
          </a:xfrm>
          <a:prstGeom prst="rect">
            <a:avLst/>
          </a:prstGeom>
          <a:noFill/>
        </p:spPr>
      </p:pic>
      <p:pic>
        <p:nvPicPr>
          <p:cNvPr id="1030" name="Picture 6" descr="\\vcentre\файловый обмен\_Отдел управления и распоряжения земельными участками\Сокол и МОРКИНО ГОРОДИЩЕ\IMG_2110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58016" y="4929198"/>
            <a:ext cx="2000264" cy="1571636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42844" y="2143116"/>
            <a:ext cx="3214710" cy="181588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1400" b="1" dirty="0" smtClean="0">
                <a:latin typeface="Times New Roman" pitchFamily="18" charset="0"/>
                <a:cs typeface="Times New Roman" pitchFamily="18" charset="0"/>
              </a:rPr>
              <a:t>В границах участка, расположено 4 объекта недвижимости, принадлежащих ООО «Лагерь»:</a:t>
            </a:r>
          </a:p>
          <a:p>
            <a:pPr>
              <a:buFont typeface="Wingdings" pitchFamily="2" charset="2"/>
              <a:buChar char="ü"/>
            </a:pPr>
            <a:r>
              <a:rPr lang="ru-RU" sz="1400" b="1" dirty="0" smtClean="0">
                <a:latin typeface="Times New Roman" pitchFamily="18" charset="0"/>
                <a:cs typeface="Times New Roman" pitchFamily="18" charset="0"/>
              </a:rPr>
              <a:t>баня-прачечная (9,1 кв.м.);</a:t>
            </a:r>
          </a:p>
          <a:p>
            <a:pPr>
              <a:buFont typeface="Wingdings" pitchFamily="2" charset="2"/>
              <a:buChar char="ü"/>
            </a:pPr>
            <a:r>
              <a:rPr lang="ru-RU" sz="1400" b="1" dirty="0" smtClean="0">
                <a:latin typeface="Times New Roman" pitchFamily="18" charset="0"/>
                <a:cs typeface="Times New Roman" pitchFamily="18" charset="0"/>
              </a:rPr>
              <a:t>корпус № 1 (275,3 кв.м.);</a:t>
            </a:r>
          </a:p>
          <a:p>
            <a:pPr>
              <a:buFont typeface="Wingdings" pitchFamily="2" charset="2"/>
              <a:buChar char="ü"/>
            </a:pPr>
            <a:r>
              <a:rPr lang="ru-RU" sz="1400" b="1" dirty="0" smtClean="0">
                <a:latin typeface="Times New Roman" pitchFamily="18" charset="0"/>
                <a:cs typeface="Times New Roman" pitchFamily="18" charset="0"/>
              </a:rPr>
              <a:t>корпус № 2 (213,3 кв.м.);</a:t>
            </a:r>
          </a:p>
          <a:p>
            <a:pPr>
              <a:buFont typeface="Wingdings" pitchFamily="2" charset="2"/>
              <a:buChar char="ü"/>
            </a:pPr>
            <a:r>
              <a:rPr lang="ru-RU" sz="1400" b="1" dirty="0" smtClean="0">
                <a:latin typeface="Times New Roman" pitchFamily="18" charset="0"/>
                <a:cs typeface="Times New Roman" pitchFamily="18" charset="0"/>
              </a:rPr>
              <a:t>септик на 8 отстойниках (15 кв.м.)</a:t>
            </a:r>
          </a:p>
          <a:p>
            <a:endParaRPr lang="ru-RU" sz="1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3606167" y="6492875"/>
            <a:ext cx="5166360" cy="365125"/>
          </a:xfrm>
        </p:spPr>
        <p:txBody>
          <a:bodyPr/>
          <a:lstStyle/>
          <a:p>
            <a:pPr algn="r"/>
            <a:r>
              <a:rPr lang="ru-RU" sz="1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9</a:t>
            </a:r>
            <a:endParaRPr lang="ru-RU" sz="1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13925</TotalTime>
  <Words>1006</Words>
  <Application>Microsoft Office PowerPoint</Application>
  <PresentationFormat>Экран (4:3)</PresentationFormat>
  <Paragraphs>208</Paragraphs>
  <Slides>15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ＭＳ Ｐゴシック</vt:lpstr>
      <vt:lpstr>Arial</vt:lpstr>
      <vt:lpstr>Calibri</vt:lpstr>
      <vt:lpstr>Calibri Light</vt:lpstr>
      <vt:lpstr>Times New Roman</vt:lpstr>
      <vt:lpstr>Wingdings</vt:lpstr>
      <vt:lpstr>Тема Office</vt:lpstr>
      <vt:lpstr>Презентация PowerPoint</vt:lpstr>
      <vt:lpstr> </vt:lpstr>
      <vt:lpstr>Презентация PowerPoint</vt:lpstr>
      <vt:lpstr> </vt:lpstr>
      <vt:lpstr>Презентация PowerPoint</vt:lpstr>
      <vt:lpstr>Презентация PowerPoint</vt:lpstr>
      <vt:lpstr> </vt:lpstr>
      <vt:lpstr>Презентация PowerPoint</vt:lpstr>
      <vt:lpstr>Презентация PowerPoint</vt:lpstr>
      <vt:lpstr>Презентация PowerPoint</vt:lpstr>
      <vt:lpstr> </vt:lpstr>
      <vt:lpstr> </vt:lpstr>
      <vt:lpstr> </vt:lpstr>
      <vt:lpstr> 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МИНИСТЕРСТВО  ИМУЩЕСТВЕННЫХ И ЗЕМЕЛЬНЫХ ОТНОШЕНИЙ  ТВЕРСКОЙ ОБЛАСТИ</dc:title>
  <dc:creator>Ильченко Ярослав Александрович</dc:creator>
  <cp:lastModifiedBy>martynovama</cp:lastModifiedBy>
  <cp:revision>830</cp:revision>
  <cp:lastPrinted>2018-11-15T13:28:29Z</cp:lastPrinted>
  <dcterms:created xsi:type="dcterms:W3CDTF">2016-07-07T06:53:34Z</dcterms:created>
  <dcterms:modified xsi:type="dcterms:W3CDTF">2018-11-23T17:01:59Z</dcterms:modified>
</cp:coreProperties>
</file>